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56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</p:sldIdLst>
  <p:sldSz cx="9144000" cy="6858000" type="letter"/>
  <p:notesSz cx="6858000" cy="9144000"/>
  <p:custShowLst>
    <p:custShow name="Ronney (1998)" id="0">
      <p:sldLst/>
    </p:custShow>
    <p:custShow name="Ju, Masuya, Ronney 1998 on-line" id="1">
      <p:sldLst/>
    </p:custShow>
    <p:custShow name="Planck abs coeff" id="2">
      <p:sldLst/>
    </p:custShow>
    <p:custShow name="Flammability limits in tubes" id="3">
      <p:sldLst/>
    </p:custShow>
  </p:custShow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loop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990000"/>
    <a:srgbClr val="CD0407"/>
    <a:srgbClr val="2F8B20"/>
    <a:srgbClr val="ED181E"/>
    <a:srgbClr val="EF1F1D"/>
    <a:srgbClr val="00B0B0"/>
    <a:srgbClr val="FFC20F"/>
    <a:srgbClr val="B5001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2701" autoAdjust="0"/>
  </p:normalViewPr>
  <p:slideViewPr>
    <p:cSldViewPr snapToGrid="0">
      <p:cViewPr varScale="1">
        <p:scale>
          <a:sx n="86" d="100"/>
          <a:sy n="86" d="100"/>
        </p:scale>
        <p:origin x="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2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FA815A17-B16E-6E48-B937-EBE809555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0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9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4A17E37A-A5A8-7A4C-A02A-B6E47500B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6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ECE01-EEF4-D64F-905D-4407ACB4C0B0}" type="slidenum">
              <a:rPr lang="en-US"/>
              <a:pPr/>
              <a:t>1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0480A-D5C4-A046-AD59-8D4B6C8CCB94}" type="slidenum">
              <a:rPr lang="en-US"/>
              <a:pPr/>
              <a:t>10</a:t>
            </a:fld>
            <a:endParaRPr lang="en-US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DD0BD-39F9-6D43-9907-0D5C66A14695}" type="slidenum">
              <a:rPr lang="en-US"/>
              <a:pPr/>
              <a:t>11</a:t>
            </a:fld>
            <a:endParaRPr lang="en-US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CD857-40A0-FC45-85B7-CF2DE053D755}" type="slidenum">
              <a:rPr lang="en-US"/>
              <a:pPr/>
              <a:t>12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D4B0B-D0EF-4E4D-BA12-D4357C63496B}" type="slidenum">
              <a:rPr lang="en-US"/>
              <a:pPr/>
              <a:t>13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DFEC8-6698-0D4D-A016-47946D7B13D5}" type="slidenum">
              <a:rPr lang="en-US"/>
              <a:pPr/>
              <a:t>14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A5D1C-D1C9-E947-82BA-849D06B28202}" type="slidenum">
              <a:rPr lang="en-US"/>
              <a:pPr/>
              <a:t>15</a:t>
            </a:fld>
            <a:endParaRPr lang="en-US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A8CCF-FD81-D942-AA4D-FC7EBF617727}" type="slidenum">
              <a:rPr lang="en-US"/>
              <a:pPr/>
              <a:t>16</a:t>
            </a:fld>
            <a:endParaRPr lang="en-US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E20A1-46DC-C74E-9413-5BBF8232D979}" type="slidenum">
              <a:rPr lang="en-US"/>
              <a:pPr/>
              <a:t>17</a:t>
            </a:fld>
            <a:endParaRPr lang="en-US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8AA53-0121-C248-A095-CCFADF2E660C}" type="slidenum">
              <a:rPr lang="en-US"/>
              <a:pPr/>
              <a:t>18</a:t>
            </a:fld>
            <a:endParaRPr lang="en-US"/>
          </a:p>
        </p:txBody>
      </p:sp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02F6D-2003-1948-8A7C-3AB7913EB71B}" type="slidenum">
              <a:rPr lang="en-US"/>
              <a:pPr/>
              <a:t>19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E1527-29C9-DC4F-AAF5-DD740E5B7B89}" type="slidenum">
              <a:rPr lang="en-US"/>
              <a:pPr/>
              <a:t>2</a:t>
            </a:fld>
            <a:endParaRPr lang="en-US"/>
          </a:p>
        </p:txBody>
      </p:sp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51ED5-76EC-9C45-BF1A-91F630F89352}" type="slidenum">
              <a:rPr lang="en-US"/>
              <a:pPr/>
              <a:t>20</a:t>
            </a:fld>
            <a:endParaRPr lang="en-US"/>
          </a:p>
        </p:txBody>
      </p:sp>
      <p:sp>
        <p:nvSpPr>
          <p:cNvPr id="134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F6062-EE6A-924D-B5F8-D0D982EF4DF2}" type="slidenum">
              <a:rPr lang="en-US"/>
              <a:pPr/>
              <a:t>21</a:t>
            </a:fld>
            <a:endParaRPr lang="en-US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D4FCE-72B5-2D47-BB11-D9BFDE21F338}" type="slidenum">
              <a:rPr lang="en-US"/>
              <a:pPr/>
              <a:t>22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F310-6A26-E747-9DD3-36863E1E05F8}" type="slidenum">
              <a:rPr lang="en-US"/>
              <a:pPr/>
              <a:t>23</a:t>
            </a:fld>
            <a:endParaRPr lang="en-US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F2EB5-C764-074B-9A40-5350C511DB51}" type="slidenum">
              <a:rPr lang="en-US"/>
              <a:pPr/>
              <a:t>24</a:t>
            </a:fld>
            <a:endParaRPr lang="en-US"/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6EC7D-F11F-DB43-87A2-012FBD1AAE34}" type="slidenum">
              <a:rPr lang="en-US"/>
              <a:pPr/>
              <a:t>25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2B80C-EAF2-4C45-8731-C31BDE80A52E}" type="slidenum">
              <a:rPr lang="en-US"/>
              <a:pPr/>
              <a:t>26</a:t>
            </a:fld>
            <a:endParaRPr lang="en-US"/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0C6F0-7908-0645-AB30-085A902FFB9A}" type="slidenum">
              <a:rPr lang="en-US"/>
              <a:pPr/>
              <a:t>27</a:t>
            </a:fld>
            <a:endParaRPr lang="en-US"/>
          </a:p>
        </p:txBody>
      </p:sp>
      <p:sp>
        <p:nvSpPr>
          <p:cNvPr id="138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CC429-9070-084D-A00D-308206CA0C1D}" type="slidenum">
              <a:rPr lang="en-US"/>
              <a:pPr/>
              <a:t>28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CE5A9-929E-DE45-8D8D-09C3C2CDC68C}" type="slidenum">
              <a:rPr lang="en-US"/>
              <a:pPr/>
              <a:t>29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F1B8F-C6D2-5A45-87EA-7BEA0BFED809}" type="slidenum">
              <a:rPr lang="en-US"/>
              <a:pPr/>
              <a:t>3</a:t>
            </a:fld>
            <a:endParaRPr lang="en-US"/>
          </a:p>
        </p:txBody>
      </p:sp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9F097-7159-F847-B62A-9631A103671C}" type="slidenum">
              <a:rPr lang="en-US"/>
              <a:pPr/>
              <a:t>30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04079-F45E-8549-A20A-659F90008167}" type="slidenum">
              <a:rPr lang="en-US"/>
              <a:pPr/>
              <a:t>31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53107-C53C-7B43-A7C6-0D81E4AC3955}" type="slidenum">
              <a:rPr lang="en-US"/>
              <a:pPr/>
              <a:t>32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EBF68-D9BD-AA4A-87C3-09F5D81B8854}" type="slidenum">
              <a:rPr lang="en-US"/>
              <a:pPr/>
              <a:t>33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FBAF1-70AE-4E4F-ACB6-D65232D87942}" type="slidenum">
              <a:rPr lang="en-US"/>
              <a:pPr/>
              <a:t>34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B422A-48A7-FF48-BDD9-81E5F8CDA03C}" type="slidenum">
              <a:rPr lang="en-US"/>
              <a:pPr/>
              <a:t>35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CCA9C-ED88-DD43-88AE-9092E9581C2F}" type="slidenum">
              <a:rPr lang="en-US"/>
              <a:pPr/>
              <a:t>36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81110-B325-DC4C-8B34-639AC9930181}" type="slidenum">
              <a:rPr lang="en-US"/>
              <a:pPr/>
              <a:t>37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1CD80-17BF-D646-AE3C-644301C71630}" type="slidenum">
              <a:rPr lang="en-US"/>
              <a:pPr/>
              <a:t>38</a:t>
            </a:fld>
            <a:endParaRPr 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08C2A-2F80-254D-A7E9-2D02E884FB90}" type="slidenum">
              <a:rPr lang="en-US"/>
              <a:pPr/>
              <a:t>39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F7888-7D71-7F45-B1E4-71DC468A678D}" type="slidenum">
              <a:rPr lang="en-US"/>
              <a:pPr/>
              <a:t>4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EBDEF-89CF-144A-8460-F086E079B695}" type="slidenum">
              <a:rPr lang="en-US"/>
              <a:pPr/>
              <a:t>40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4DBC0-F586-7D47-A1C9-4CCD33009D7B}" type="slidenum">
              <a:rPr lang="en-US"/>
              <a:pPr/>
              <a:t>41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674F7-8848-694C-A421-ED812C8C9AB4}" type="slidenum">
              <a:rPr lang="en-US"/>
              <a:pPr/>
              <a:t>42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D95F6-FF32-4141-9CEA-9B23F8A4CC22}" type="slidenum">
              <a:rPr lang="en-US"/>
              <a:pPr/>
              <a:t>5</a:t>
            </a:fld>
            <a:endParaRPr lang="en-US"/>
          </a:p>
        </p:txBody>
      </p:sp>
      <p:sp>
        <p:nvSpPr>
          <p:cNvPr id="132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E4C25-6E0D-194D-94E7-81D8CF204DF5}" type="slidenum">
              <a:rPr lang="en-US"/>
              <a:pPr/>
              <a:t>6</a:t>
            </a:fld>
            <a:endParaRPr lang="en-US"/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C7D2B-2C8E-144A-B167-56E023D88770}" type="slidenum">
              <a:rPr lang="en-US"/>
              <a:pPr/>
              <a:t>7</a:t>
            </a:fld>
            <a:endParaRPr lang="en-US"/>
          </a:p>
        </p:txBody>
      </p:sp>
      <p:sp>
        <p:nvSpPr>
          <p:cNvPr id="132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D09AE-51CA-AD47-ABA3-E87CE796AFAD}" type="slidenum">
              <a:rPr lang="en-US"/>
              <a:pPr/>
              <a:t>8</a:t>
            </a:fld>
            <a:endParaRPr lang="en-US"/>
          </a:p>
        </p:txBody>
      </p:sp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0480A-D5C4-A046-AD59-8D4B6C8CCB94}" type="slidenum">
              <a:rPr lang="en-US"/>
              <a:pPr/>
              <a:t>9</a:t>
            </a:fld>
            <a:endParaRPr lang="en-US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09600"/>
            <a:ext cx="8077200" cy="1295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2430" tIns="56215" rIns="112430" bIns="56215"/>
          <a:lstStyle>
            <a:lvl1pPr>
              <a:defRPr sz="45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58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058988"/>
            <a:ext cx="8077200" cy="4113212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2430" tIns="56215" rIns="112430" bIns="56215"/>
          <a:lstStyle>
            <a:lvl1pPr marL="0" indent="0">
              <a:buFont typeface="Wingdings" charset="0"/>
              <a:buNone/>
              <a:defRPr sz="33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30587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55687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152400"/>
            <a:ext cx="2184400" cy="6351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52400"/>
            <a:ext cx="6403975" cy="6351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21057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879682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189017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623888"/>
            <a:ext cx="4279900" cy="588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623888"/>
            <a:ext cx="4279900" cy="588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105760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214721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477956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525028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590342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997475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14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623888"/>
            <a:ext cx="8712200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481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2400"/>
            <a:ext cx="8293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481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2400"/>
            <a:ext cx="77724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kumimoji="0" sz="1800" b="0" smtClean="0">
                <a:solidFill>
                  <a:srgbClr val="990000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AME 436 - Spring 2019 - Lecture 9 - Non-ideal cycle analysis</a:t>
            </a:r>
            <a:endParaRPr lang="en-US" sz="1600" dirty="0"/>
          </a:p>
        </p:txBody>
      </p:sp>
      <p:sp>
        <p:nvSpPr>
          <p:cNvPr id="374822" name="Text Box 38"/>
          <p:cNvSpPr txBox="1">
            <a:spLocks noChangeArrowheads="1"/>
          </p:cNvSpPr>
          <p:nvPr userDrawn="1"/>
        </p:nvSpPr>
        <p:spPr bwMode="auto">
          <a:xfrm>
            <a:off x="8534400" y="6350000"/>
            <a:ext cx="5309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fld id="{7673A838-7BA7-9D42-B804-7F37D14B267E}" type="slidenum">
              <a:rPr lang="en-US" sz="2200" b="0">
                <a:solidFill>
                  <a:srgbClr val="FFCC00"/>
                </a:solidFill>
                <a:effectLst/>
                <a:cs typeface="+mn-cs"/>
              </a:rPr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2200" b="0" dirty="0">
              <a:solidFill>
                <a:srgbClr val="FFCC00"/>
              </a:solidFill>
              <a:effectLst/>
              <a:cs typeface="+mn-cs"/>
            </a:endParaRPr>
          </a:p>
        </p:txBody>
      </p:sp>
      <p:sp>
        <p:nvSpPr>
          <p:cNvPr id="9" name="Line 46"/>
          <p:cNvSpPr>
            <a:spLocks noChangeShapeType="1"/>
          </p:cNvSpPr>
          <p:nvPr userDrawn="1"/>
        </p:nvSpPr>
        <p:spPr bwMode="auto">
          <a:xfrm>
            <a:off x="253924" y="568693"/>
            <a:ext cx="8734425" cy="0"/>
          </a:xfrm>
          <a:prstGeom prst="line">
            <a:avLst/>
          </a:prstGeom>
          <a:noFill/>
          <a:ln w="38100" cmpd="sng">
            <a:solidFill>
              <a:srgbClr val="9B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7"/>
          <p:cNvSpPr>
            <a:spLocks noChangeShapeType="1"/>
          </p:cNvSpPr>
          <p:nvPr userDrawn="1"/>
        </p:nvSpPr>
        <p:spPr bwMode="auto">
          <a:xfrm>
            <a:off x="248826" y="602657"/>
            <a:ext cx="8740775" cy="4762"/>
          </a:xfrm>
          <a:prstGeom prst="line">
            <a:avLst/>
          </a:prstGeom>
          <a:noFill/>
          <a:ln w="38100" cmpd="sng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Formal_Viterbi_CardOnWhi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43" y="21763"/>
            <a:ext cx="1826716" cy="522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sldNum="0" hdr="0" dt="0"/>
  <p:txStyles>
    <p:titleStyle>
      <a:lvl1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rgbClr val="990000"/>
          </a:solidFill>
          <a:effectLst/>
          <a:latin typeface="Arial"/>
          <a:ea typeface="+mj-ea"/>
          <a:cs typeface="Arial"/>
        </a:defRPr>
      </a:lvl1pPr>
      <a:lvl2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2pPr>
      <a:lvl3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3pPr>
      <a:lvl4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4pPr>
      <a:lvl5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5pPr>
      <a:lvl6pPr marL="4572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6pPr>
      <a:lvl7pPr marL="9144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7pPr>
      <a:lvl8pPr marL="13716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8pPr>
      <a:lvl9pPr marL="18288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9pPr>
    </p:titleStyle>
    <p:bodyStyle>
      <a:lvl1pPr marL="342900" indent="-342900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Font typeface="Wingdings" charset="0"/>
        <a:buChar char="Ø"/>
        <a:tabLst>
          <a:tab pos="342900" algn="l"/>
          <a:tab pos="571500" algn="l"/>
          <a:tab pos="1092200" algn="l"/>
        </a:tabLst>
        <a:defRPr kumimoji="1" sz="2200" b="0">
          <a:solidFill>
            <a:schemeClr val="tx1"/>
          </a:solidFill>
          <a:effectLst/>
          <a:latin typeface="Arial"/>
          <a:ea typeface="+mn-ea"/>
          <a:cs typeface="Arial"/>
        </a:defRPr>
      </a:lvl1pPr>
      <a:lvl2pPr marL="800100" indent="-342900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Font typeface="Wingdings" charset="0"/>
        <a:buChar char="Ø"/>
        <a:tabLst>
          <a:tab pos="342900" algn="l"/>
          <a:tab pos="571500" algn="l"/>
          <a:tab pos="1092200" algn="l"/>
        </a:tabLst>
        <a:defRPr kumimoji="1" sz="2000" b="0">
          <a:solidFill>
            <a:schemeClr val="tx1"/>
          </a:solidFill>
          <a:effectLst/>
          <a:latin typeface="Arial"/>
          <a:ea typeface="+mn-ea"/>
          <a:cs typeface="Arial"/>
        </a:defRPr>
      </a:lvl2pPr>
      <a:lvl3pPr marL="914400" indent="228600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800" b="0">
          <a:solidFill>
            <a:schemeClr val="tx1"/>
          </a:solidFill>
          <a:effectLst/>
          <a:latin typeface="Arial"/>
          <a:ea typeface="+mn-ea"/>
          <a:cs typeface="Arial"/>
        </a:defRPr>
      </a:lvl3pPr>
      <a:lvl4pPr marL="1600200" indent="-123825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Char char="•"/>
        <a:tabLst>
          <a:tab pos="342900" algn="l"/>
          <a:tab pos="571500" algn="l"/>
          <a:tab pos="1092200" algn="l"/>
        </a:tabLst>
        <a:defRPr kumimoji="1" sz="1600" b="0">
          <a:solidFill>
            <a:schemeClr val="tx1"/>
          </a:solidFill>
          <a:effectLst/>
          <a:latin typeface="Arial"/>
          <a:ea typeface="+mn-ea"/>
          <a:cs typeface="Arial"/>
        </a:defRPr>
      </a:lvl4pPr>
      <a:lvl5pPr marL="21859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400" b="0">
          <a:solidFill>
            <a:schemeClr val="tx1"/>
          </a:solidFill>
          <a:effectLst/>
          <a:latin typeface="Arial"/>
          <a:ea typeface="+mn-ea"/>
          <a:cs typeface="Arial"/>
        </a:defRPr>
      </a:lvl5pPr>
      <a:lvl6pPr marL="26431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31003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5575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40147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onney.usc.edu/research/coronaignitio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49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4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4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6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890" name="Picture 2"/>
          <p:cNvPicPr>
            <a:picLocks noChangeAspect="1" noChangeArrowheads="1"/>
          </p:cNvPicPr>
          <p:nvPr/>
        </p:nvPicPr>
        <p:blipFill>
          <a:blip r:embed="rId3">
            <a:lum bright="4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814513"/>
            <a:ext cx="5475288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7891" name="Picture 3"/>
          <p:cNvPicPr>
            <a:picLocks noChangeAspect="1" noChangeArrowheads="1"/>
          </p:cNvPicPr>
          <p:nvPr/>
        </p:nvPicPr>
        <p:blipFill>
          <a:blip r:embed="rId4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r="4471"/>
          <a:stretch>
            <a:fillRect/>
          </a:stretch>
        </p:blipFill>
        <p:spPr bwMode="auto">
          <a:xfrm>
            <a:off x="5399088" y="-63500"/>
            <a:ext cx="38211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17892" name="Picture 4"/>
          <p:cNvPicPr>
            <a:picLocks noChangeAspect="1" noChangeArrowheads="1"/>
          </p:cNvPicPr>
          <p:nvPr/>
        </p:nvPicPr>
        <p:blipFill>
          <a:blip r:embed="rId5">
            <a:lum bright="3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9" r="2534"/>
          <a:stretch>
            <a:fillRect/>
          </a:stretch>
        </p:blipFill>
        <p:spPr bwMode="auto">
          <a:xfrm>
            <a:off x="-152400" y="4935538"/>
            <a:ext cx="5867400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7893" name="Picture 5"/>
          <p:cNvPicPr>
            <a:picLocks noChangeAspect="1" noChangeArrowheads="1"/>
          </p:cNvPicPr>
          <p:nvPr/>
        </p:nvPicPr>
        <p:blipFill>
          <a:blip r:embed="rId6">
            <a:lum bright="54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5" b="12636"/>
          <a:stretch>
            <a:fillRect/>
          </a:stretch>
        </p:blipFill>
        <p:spPr bwMode="auto">
          <a:xfrm>
            <a:off x="-114300" y="-50800"/>
            <a:ext cx="594677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78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487863"/>
            <a:ext cx="354647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78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96900" y="1536700"/>
            <a:ext cx="8547100" cy="1295400"/>
          </a:xfrm>
        </p:spPr>
        <p:txBody>
          <a:bodyPr/>
          <a:lstStyle/>
          <a:p>
            <a:pPr algn="ctr"/>
            <a:r>
              <a:rPr lang="en-US" sz="6100">
                <a:solidFill>
                  <a:schemeClr val="tx1"/>
                </a:solidFill>
              </a:rPr>
              <a:t>AME 436</a:t>
            </a:r>
            <a:br>
              <a:rPr lang="en-US" sz="6100"/>
            </a:br>
            <a:br>
              <a:rPr lang="en-US" sz="6100"/>
            </a:br>
            <a:r>
              <a:rPr lang="en-US"/>
              <a:t>Energy and Propulsion</a:t>
            </a:r>
            <a:br>
              <a:rPr lang="en-US"/>
            </a:br>
            <a:endParaRPr lang="en-US" sz="6100"/>
          </a:p>
        </p:txBody>
      </p:sp>
      <p:sp>
        <p:nvSpPr>
          <p:cNvPr id="13178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230688"/>
            <a:ext cx="8394700" cy="1420812"/>
          </a:xfrm>
        </p:spPr>
        <p:txBody>
          <a:bodyPr/>
          <a:lstStyle/>
          <a:p>
            <a:pPr algn="ctr"/>
            <a:r>
              <a:rPr lang="en-US" sz="4700">
                <a:solidFill>
                  <a:srgbClr val="008000"/>
                </a:solidFill>
              </a:rPr>
              <a:t>Lecture 9</a:t>
            </a:r>
          </a:p>
          <a:p>
            <a:pPr algn="ctr"/>
            <a:r>
              <a:rPr lang="en-US">
                <a:solidFill>
                  <a:srgbClr val="008000"/>
                </a:solidFill>
              </a:rPr>
              <a:t>Unsteady-flow (reciprocating) engines 4:</a:t>
            </a:r>
          </a:p>
          <a:p>
            <a:pPr algn="ctr"/>
            <a:r>
              <a:rPr lang="en-US">
                <a:solidFill>
                  <a:srgbClr val="008000"/>
                </a:solidFill>
              </a:rPr>
              <a:t>Non-ideal cycle analysis</a:t>
            </a:r>
            <a:endParaRPr lang="en-US" sz="47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 dirty="0" err="1"/>
              <a:t>Blowdown</a:t>
            </a:r>
            <a:r>
              <a:rPr lang="en-US" sz="2600" dirty="0"/>
              <a:t>, exhaust processes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631825"/>
            <a:ext cx="8661400" cy="6024563"/>
          </a:xfrm>
        </p:spPr>
        <p:txBody>
          <a:bodyPr/>
          <a:lstStyle/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altLang="ja-JP" dirty="0"/>
              <a:t>"</a:t>
            </a:r>
            <a:r>
              <a:rPr lang="en-US" dirty="0" err="1">
                <a:solidFill>
                  <a:srgbClr val="B50014"/>
                </a:solidFill>
              </a:rPr>
              <a:t>Blowdown</a:t>
            </a:r>
            <a:r>
              <a:rPr lang="en-US" altLang="ja-JP" dirty="0"/>
              <a:t>"</a:t>
            </a:r>
            <a:r>
              <a:rPr lang="en-US" dirty="0"/>
              <a:t> or </a:t>
            </a:r>
            <a:r>
              <a:rPr lang="en-US" altLang="ja-JP" dirty="0"/>
              <a:t>"</a:t>
            </a:r>
            <a:r>
              <a:rPr lang="en-US" dirty="0">
                <a:solidFill>
                  <a:srgbClr val="B50014"/>
                </a:solidFill>
              </a:rPr>
              <a:t>blowup</a:t>
            </a:r>
            <a:r>
              <a:rPr lang="en-US" altLang="ja-JP" dirty="0"/>
              <a:t>"</a:t>
            </a:r>
            <a:r>
              <a:rPr lang="en-US" dirty="0"/>
              <a:t> is assumed isentropic, infinitely fast so no heat transfer; not applicable if complete expansion (already at ambient pressure)</a:t>
            </a:r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>
                <a:solidFill>
                  <a:srgbClr val="B50014"/>
                </a:solidFill>
              </a:rPr>
              <a:t>Exhaust </a:t>
            </a:r>
            <a:r>
              <a:rPr lang="en-US" dirty="0"/>
              <a:t>process</a:t>
            </a:r>
          </a:p>
          <a:p>
            <a:pPr marL="749300" lvl="1" indent="-3429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Spread across 25 cells; 1/25 of total cylinder volume decrease in each successive cell</a:t>
            </a:r>
          </a:p>
          <a:p>
            <a:pPr marL="749300" lvl="1" indent="-3429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 err="1"/>
              <a:t>P</a:t>
            </a:r>
            <a:r>
              <a:rPr lang="en-US" baseline="-25000" dirty="0" err="1"/>
              <a:t>exhaust</a:t>
            </a:r>
            <a:r>
              <a:rPr lang="en-US" dirty="0"/>
              <a:t> assumed constant</a:t>
            </a:r>
          </a:p>
          <a:p>
            <a:pPr marL="749300" lvl="1" indent="-3429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Heat transfer may occur as usual (exhaust heat transfer only affects cycle performance if </a:t>
            </a:r>
            <a:r>
              <a:rPr lang="en-US" altLang="ja-JP" dirty="0"/>
              <a:t>"</a:t>
            </a:r>
            <a:r>
              <a:rPr lang="en-US" dirty="0"/>
              <a:t>Exhaust Residual</a:t>
            </a:r>
            <a:r>
              <a:rPr lang="en-US" altLang="ja-JP" dirty="0"/>
              <a:t>"</a:t>
            </a:r>
            <a:r>
              <a:rPr lang="en-US" dirty="0"/>
              <a:t> = TRUE)</a:t>
            </a:r>
          </a:p>
        </p:txBody>
      </p:sp>
    </p:spTree>
    <p:extLst>
      <p:ext uri="{BB962C8B-B14F-4D97-AF65-F5344CB8AC3E}">
        <p14:creationId xmlns:p14="http://schemas.microsoft.com/office/powerpoint/2010/main" val="19795391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31202" name="Object 2"/>
          <p:cNvGraphicFramePr>
            <a:graphicFrameLocks noChangeAspect="1"/>
          </p:cNvGraphicFramePr>
          <p:nvPr/>
        </p:nvGraphicFramePr>
        <p:xfrm>
          <a:off x="1881188" y="2089150"/>
          <a:ext cx="6407150" cy="389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6" name="Worksheet" r:id="rId4" imgW="22275800" imgH="17094200" progId="Excel.Sheet.8">
                  <p:embed/>
                </p:oleObj>
              </mc:Choice>
              <mc:Fallback>
                <p:oleObj name="Worksheet" r:id="rId4" imgW="22275800" imgH="1709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728"/>
                      <a:stretch>
                        <a:fillRect/>
                      </a:stretch>
                    </p:blipFill>
                    <p:spPr bwMode="auto">
                      <a:xfrm>
                        <a:off x="1881188" y="2089150"/>
                        <a:ext cx="6407150" cy="389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03" name="Object 3"/>
          <p:cNvGraphicFramePr>
            <a:graphicFrameLocks noChangeAspect="1"/>
          </p:cNvGraphicFramePr>
          <p:nvPr/>
        </p:nvGraphicFramePr>
        <p:xfrm>
          <a:off x="1871663" y="2078038"/>
          <a:ext cx="6423025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7" name="Worksheet" r:id="rId6" imgW="22275800" imgH="17094200" progId="Excel.Sheet.8">
                  <p:embed/>
                </p:oleObj>
              </mc:Choice>
              <mc:Fallback>
                <p:oleObj name="Worksheet" r:id="rId6" imgW="22275800" imgH="1709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505"/>
                      <a:stretch>
                        <a:fillRect/>
                      </a:stretch>
                    </p:blipFill>
                    <p:spPr bwMode="auto">
                      <a:xfrm>
                        <a:off x="1871663" y="2078038"/>
                        <a:ext cx="6423025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Irreversible (but adiabatic) comp / </a:t>
            </a:r>
            <a:r>
              <a:rPr lang="en-US" dirty="0" err="1"/>
              <a:t>exp</a:t>
            </a:r>
            <a:endParaRPr lang="en-US" dirty="0"/>
          </a:p>
        </p:txBody>
      </p:sp>
      <p:sp>
        <p:nvSpPr>
          <p:cNvPr id="133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3038" y="609600"/>
            <a:ext cx="8759825" cy="5699125"/>
          </a:xfrm>
        </p:spPr>
        <p:txBody>
          <a:bodyPr/>
          <a:lstStyle/>
          <a:p>
            <a:r>
              <a:rPr lang="en-US" sz="1800" dirty="0"/>
              <a:t>If piston expands infinitely fast, no work done (piston outruns gas molecules), no work done; if piston compresses too fast, builds up shocks</a:t>
            </a:r>
          </a:p>
          <a:p>
            <a:r>
              <a:rPr lang="en-US" sz="1800" dirty="0"/>
              <a:t>Not important except at very high RPM (choking at valves), important for propulsion at M</a:t>
            </a:r>
            <a:r>
              <a:rPr lang="en-US" sz="1800" baseline="30000" dirty="0"/>
              <a:t>2</a:t>
            </a:r>
            <a:r>
              <a:rPr lang="en-US" sz="1800" dirty="0"/>
              <a:t> close to or larger than 1 </a:t>
            </a:r>
          </a:p>
          <a:p>
            <a:r>
              <a:rPr lang="en-US" sz="1800" dirty="0"/>
              <a:t>P-V diagram - for same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V, more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P during compression</a:t>
            </a:r>
            <a:endParaRPr lang="en-US" sz="2000" dirty="0"/>
          </a:p>
        </p:txBody>
      </p:sp>
      <p:sp>
        <p:nvSpPr>
          <p:cNvPr id="1331206" name="Rectangle 6"/>
          <p:cNvSpPr>
            <a:spLocks noChangeArrowheads="1"/>
          </p:cNvSpPr>
          <p:nvPr/>
        </p:nvSpPr>
        <p:spPr bwMode="auto">
          <a:xfrm>
            <a:off x="901257" y="5764200"/>
            <a:ext cx="8133206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0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2F8B20"/>
                </a:solidFill>
              </a:rPr>
              <a:t>r = 3,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2F8B20"/>
                </a:solidFill>
              </a:rPr>
              <a:t> = 1.3, f = 0.01, Q</a:t>
            </a:r>
            <a:r>
              <a:rPr lang="en-US" sz="1600" baseline="-25000" dirty="0">
                <a:solidFill>
                  <a:srgbClr val="2F8B20"/>
                </a:solidFill>
              </a:rPr>
              <a:t>R</a:t>
            </a:r>
            <a:r>
              <a:rPr lang="en-US" sz="1600" dirty="0">
                <a:solidFill>
                  <a:srgbClr val="2F8B20"/>
                </a:solidFill>
              </a:rPr>
              <a:t> = 4.5 x 10</a:t>
            </a:r>
            <a:r>
              <a:rPr lang="en-US" sz="1600" baseline="30000" dirty="0">
                <a:solidFill>
                  <a:srgbClr val="2F8B20"/>
                </a:solidFill>
              </a:rPr>
              <a:t>7</a:t>
            </a:r>
            <a:r>
              <a:rPr lang="en-US" sz="1600" dirty="0">
                <a:solidFill>
                  <a:srgbClr val="2F8B20"/>
                </a:solidFill>
              </a:rPr>
              <a:t> J/kg, T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300K, P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r>
              <a:rPr lang="en-US" sz="1600" dirty="0">
                <a:solidFill>
                  <a:srgbClr val="2F8B20"/>
                </a:solidFill>
              </a:rPr>
              <a:t>, </a:t>
            </a:r>
            <a:r>
              <a:rPr lang="en-US" sz="1600" dirty="0" err="1">
                <a:solidFill>
                  <a:srgbClr val="2F8B20"/>
                </a:solidFill>
              </a:rPr>
              <a:t>P</a:t>
            </a:r>
            <a:r>
              <a:rPr lang="en-US" sz="1600" baseline="-25000" dirty="0" err="1">
                <a:solidFill>
                  <a:srgbClr val="2F8B20"/>
                </a:solidFill>
              </a:rPr>
              <a:t>exh</a:t>
            </a:r>
            <a:r>
              <a:rPr lang="en-US" sz="1600" dirty="0">
                <a:solidFill>
                  <a:srgbClr val="2F8B20"/>
                </a:solidFill>
              </a:rPr>
              <a:t> = 1 atm.</a:t>
            </a:r>
          </a:p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0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ExhRes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 err="1">
                <a:solidFill>
                  <a:srgbClr val="2F8B20"/>
                </a:solidFill>
              </a:rPr>
              <a:t>Const</a:t>
            </a:r>
            <a:r>
              <a:rPr lang="en-US" sz="1600" dirty="0">
                <a:solidFill>
                  <a:srgbClr val="2F8B20"/>
                </a:solidFill>
              </a:rPr>
              <a:t>-v comb = TRUE, </a:t>
            </a:r>
            <a:r>
              <a:rPr lang="en-US" sz="1600" dirty="0" err="1">
                <a:solidFill>
                  <a:srgbClr val="2F8B20"/>
                </a:solidFill>
              </a:rPr>
              <a:t>BurnStart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BurnEnd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BurnRateProfile</a:t>
            </a:r>
            <a:r>
              <a:rPr lang="en-US" sz="1600" dirty="0">
                <a:solidFill>
                  <a:srgbClr val="2F8B20"/>
                </a:solidFill>
              </a:rPr>
              <a:t> = 0, </a:t>
            </a:r>
            <a:r>
              <a:rPr lang="en-US" sz="1600" dirty="0" err="1">
                <a:solidFill>
                  <a:srgbClr val="2F8B20"/>
                </a:solidFill>
              </a:rPr>
              <a:t>ComplExp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h = 0, </a:t>
            </a:r>
            <a:r>
              <a:rPr lang="en-US" sz="16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0.5 or 1</a:t>
            </a:r>
          </a:p>
        </p:txBody>
      </p:sp>
      <p:sp>
        <p:nvSpPr>
          <p:cNvPr id="1331207" name="Rectangle 7"/>
          <p:cNvSpPr>
            <a:spLocks noChangeArrowheads="1"/>
          </p:cNvSpPr>
          <p:nvPr/>
        </p:nvSpPr>
        <p:spPr bwMode="auto">
          <a:xfrm>
            <a:off x="4577060" y="2252663"/>
            <a:ext cx="335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800" dirty="0">
                <a:solidFill>
                  <a:srgbClr val="ED181E"/>
                </a:solidFill>
                <a:latin typeface="Helvetica" charset="0"/>
                <a:sym typeface="Symbol" charset="0"/>
              </a:rPr>
              <a:t>Red solid: </a:t>
            </a:r>
            <a:r>
              <a:rPr lang="en-US" sz="1800" baseline="-25000" dirty="0">
                <a:solidFill>
                  <a:srgbClr val="ED181E"/>
                </a:solidFill>
                <a:latin typeface="Helvetica" charset="0"/>
                <a:sym typeface="Symbol" charset="0"/>
              </a:rPr>
              <a:t>comp</a:t>
            </a:r>
            <a:r>
              <a:rPr lang="en-US" sz="1800" dirty="0">
                <a:solidFill>
                  <a:srgbClr val="ED181E"/>
                </a:solidFill>
                <a:latin typeface="Helvetica" charset="0"/>
                <a:sym typeface="Symbol" charset="0"/>
              </a:rPr>
              <a:t> = </a:t>
            </a:r>
            <a:r>
              <a:rPr lang="en-US" sz="1800" baseline="-25000" dirty="0" err="1">
                <a:solidFill>
                  <a:srgbClr val="ED181E"/>
                </a:solidFill>
                <a:latin typeface="Helvetica" charset="0"/>
                <a:sym typeface="Symbol" charset="0"/>
              </a:rPr>
              <a:t>exp</a:t>
            </a:r>
            <a:r>
              <a:rPr lang="en-US" sz="1800" dirty="0">
                <a:solidFill>
                  <a:srgbClr val="ED181E"/>
                </a:solidFill>
                <a:latin typeface="Helvetica" charset="0"/>
                <a:sym typeface="Symbol" charset="0"/>
              </a:rPr>
              <a:t> = 1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Blue dashed: </a:t>
            </a:r>
            <a:r>
              <a:rPr lang="en-US" sz="1800" baseline="-250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comp</a:t>
            </a: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= </a:t>
            </a:r>
            <a:r>
              <a:rPr lang="en-US" sz="1800" baseline="-250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exp</a:t>
            </a: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= 0.5</a:t>
            </a:r>
            <a:endParaRPr lang="en-US" sz="1800" dirty="0">
              <a:solidFill>
                <a:srgbClr val="2F8B20"/>
              </a:solidFill>
              <a:latin typeface="Helvetica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567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33250" name="Object 2"/>
          <p:cNvGraphicFramePr>
            <a:graphicFrameLocks noChangeAspect="1"/>
          </p:cNvGraphicFramePr>
          <p:nvPr/>
        </p:nvGraphicFramePr>
        <p:xfrm>
          <a:off x="1293813" y="2235200"/>
          <a:ext cx="677227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0" name="Worksheet" r:id="rId4" imgW="5638800" imgH="3898392" progId="Excel.Sheet.8">
                  <p:embed/>
                </p:oleObj>
              </mc:Choice>
              <mc:Fallback>
                <p:oleObj name="Worksheet" r:id="rId4" imgW="5638800" imgH="38983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87"/>
                      <a:stretch>
                        <a:fillRect/>
                      </a:stretch>
                    </p:blipFill>
                    <p:spPr bwMode="auto">
                      <a:xfrm>
                        <a:off x="1293813" y="2235200"/>
                        <a:ext cx="6772275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51" name="Object 3"/>
          <p:cNvGraphicFramePr>
            <a:graphicFrameLocks noChangeAspect="1"/>
          </p:cNvGraphicFramePr>
          <p:nvPr/>
        </p:nvGraphicFramePr>
        <p:xfrm>
          <a:off x="1293813" y="2235200"/>
          <a:ext cx="6773862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1" name="Worksheet" r:id="rId6" imgW="5638800" imgH="3898392" progId="Excel.Sheet.8">
                  <p:embed/>
                </p:oleObj>
              </mc:Choice>
              <mc:Fallback>
                <p:oleObj name="Worksheet" r:id="rId6" imgW="5638800" imgH="38983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87"/>
                      <a:stretch>
                        <a:fillRect/>
                      </a:stretch>
                    </p:blipFill>
                    <p:spPr bwMode="auto">
                      <a:xfrm>
                        <a:off x="1293813" y="2235200"/>
                        <a:ext cx="6773862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Irreversible (but adiabatic) comp / </a:t>
            </a:r>
            <a:r>
              <a:rPr lang="en-US" dirty="0" err="1"/>
              <a:t>exp</a:t>
            </a:r>
            <a:endParaRPr lang="en-US" dirty="0"/>
          </a:p>
        </p:txBody>
      </p:sp>
      <p:sp>
        <p:nvSpPr>
          <p:cNvPr id="133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7325" y="681038"/>
            <a:ext cx="8956675" cy="5694362"/>
          </a:xfrm>
        </p:spPr>
        <p:txBody>
          <a:bodyPr/>
          <a:lstStyle/>
          <a:p>
            <a:r>
              <a:rPr lang="en-US" sz="1800" dirty="0"/>
              <a:t>Larger change in T-s diagram - for same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V, more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T (</a:t>
            </a:r>
            <a:r>
              <a:rPr lang="en-US" sz="1800" dirty="0">
                <a:sym typeface="Symbol" charset="0"/>
              </a:rPr>
              <a:t> more work</a:t>
            </a:r>
            <a:r>
              <a:rPr lang="en-US" sz="1800" dirty="0"/>
              <a:t>) during compression, less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T (</a:t>
            </a:r>
            <a:r>
              <a:rPr lang="en-US" sz="1800" dirty="0">
                <a:sym typeface="Symbol" charset="0"/>
              </a:rPr>
              <a:t> less work</a:t>
            </a:r>
            <a:r>
              <a:rPr lang="en-US" sz="1800" dirty="0"/>
              <a:t>) during expansion since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s &gt; 0 with irreversible compression/expansion (see lecture 6)</a:t>
            </a:r>
          </a:p>
          <a:p>
            <a:r>
              <a:rPr lang="en-US" sz="1800" dirty="0"/>
              <a:t>Significant effect on </a:t>
            </a:r>
            <a:r>
              <a:rPr lang="en-US" sz="1800" dirty="0">
                <a:solidFill>
                  <a:schemeClr val="hlink"/>
                </a:solidFill>
                <a:sym typeface="Symbol" charset="0"/>
              </a:rPr>
              <a:t></a:t>
            </a:r>
            <a:r>
              <a:rPr lang="en-US" sz="1800" baseline="-25000" dirty="0" err="1">
                <a:solidFill>
                  <a:schemeClr val="hlink"/>
                </a:solidFill>
                <a:sym typeface="Symbol" charset="0"/>
              </a:rPr>
              <a:t>th</a:t>
            </a:r>
            <a:r>
              <a:rPr lang="en-US" sz="1800" dirty="0">
                <a:solidFill>
                  <a:schemeClr val="hlink"/>
                </a:solidFill>
                <a:sym typeface="Symbol" charset="0"/>
              </a:rPr>
              <a:t> = 0.281 (</a:t>
            </a:r>
            <a:r>
              <a:rPr lang="en-US" sz="1800" baseline="-25000" dirty="0">
                <a:solidFill>
                  <a:schemeClr val="hlink"/>
                </a:solidFill>
                <a:sym typeface="Symbol" charset="0"/>
              </a:rPr>
              <a:t>comp</a:t>
            </a:r>
            <a:r>
              <a:rPr lang="en-US" sz="1800" dirty="0">
                <a:solidFill>
                  <a:schemeClr val="hlink"/>
                </a:solidFill>
                <a:sym typeface="Symbol" charset="0"/>
              </a:rPr>
              <a:t> = </a:t>
            </a:r>
            <a:r>
              <a:rPr lang="en-US" sz="1800" baseline="-25000" dirty="0" err="1">
                <a:solidFill>
                  <a:schemeClr val="hlink"/>
                </a:solidFill>
                <a:sym typeface="Symbol" charset="0"/>
              </a:rPr>
              <a:t>exp</a:t>
            </a:r>
            <a:r>
              <a:rPr lang="en-US" sz="1800" dirty="0">
                <a:solidFill>
                  <a:schemeClr val="hlink"/>
                </a:solidFill>
                <a:sym typeface="Symbol" charset="0"/>
              </a:rPr>
              <a:t> = 1)</a:t>
            </a:r>
            <a:r>
              <a:rPr lang="en-US" sz="1800" dirty="0">
                <a:sym typeface="Symbol" charset="0"/>
              </a:rPr>
              <a:t> vs. </a:t>
            </a:r>
            <a:r>
              <a:rPr lang="en-US" sz="1800" dirty="0">
                <a:solidFill>
                  <a:schemeClr val="accent2"/>
                </a:solidFill>
                <a:sym typeface="Symbol" charset="0"/>
              </a:rPr>
              <a:t>0.211 (</a:t>
            </a:r>
            <a:r>
              <a:rPr lang="en-US" sz="1800" baseline="-25000" dirty="0">
                <a:solidFill>
                  <a:schemeClr val="accent2"/>
                </a:solidFill>
                <a:sym typeface="Symbol" charset="0"/>
              </a:rPr>
              <a:t>comp</a:t>
            </a:r>
            <a:r>
              <a:rPr lang="en-US" sz="1800" dirty="0">
                <a:solidFill>
                  <a:schemeClr val="accent2"/>
                </a:solidFill>
                <a:sym typeface="Symbol" charset="0"/>
              </a:rPr>
              <a:t> = </a:t>
            </a:r>
            <a:r>
              <a:rPr lang="en-US" sz="1800" baseline="-25000" dirty="0" err="1">
                <a:solidFill>
                  <a:schemeClr val="accent2"/>
                </a:solidFill>
                <a:sym typeface="Symbol" charset="0"/>
              </a:rPr>
              <a:t>exp</a:t>
            </a:r>
            <a:r>
              <a:rPr lang="en-US" sz="1800" dirty="0">
                <a:solidFill>
                  <a:schemeClr val="accent2"/>
                </a:solidFill>
                <a:sym typeface="Symbol" charset="0"/>
              </a:rPr>
              <a:t> = 0.9)</a:t>
            </a:r>
            <a:r>
              <a:rPr lang="en-US" sz="1800" dirty="0">
                <a:sym typeface="Symbol" charset="0"/>
              </a:rPr>
              <a:t> for case shown (note I used </a:t>
            </a:r>
            <a:r>
              <a:rPr lang="en-US" sz="1800" baseline="-25000" dirty="0">
                <a:sym typeface="Symbol" charset="0"/>
              </a:rPr>
              <a:t>comp</a:t>
            </a:r>
            <a:r>
              <a:rPr lang="en-US" sz="1800" dirty="0">
                <a:sym typeface="Symbol" charset="0"/>
              </a:rPr>
              <a:t> = </a:t>
            </a:r>
            <a:r>
              <a:rPr lang="en-US" sz="1800" baseline="-25000" dirty="0" err="1">
                <a:sym typeface="Symbol" charset="0"/>
              </a:rPr>
              <a:t>exp</a:t>
            </a:r>
            <a:r>
              <a:rPr lang="en-US" sz="1800" dirty="0">
                <a:sym typeface="Symbol" charset="0"/>
              </a:rPr>
              <a:t> = 0.5 for P-V diagram)</a:t>
            </a:r>
          </a:p>
          <a:p>
            <a:endParaRPr lang="en-US" sz="1800" dirty="0">
              <a:sym typeface="Symbo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1257" y="5764200"/>
            <a:ext cx="8133206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0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2F8B20"/>
                </a:solidFill>
              </a:rPr>
              <a:t>r = 3,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2F8B20"/>
                </a:solidFill>
              </a:rPr>
              <a:t> = 1.3, f = 0.01, Q</a:t>
            </a:r>
            <a:r>
              <a:rPr lang="en-US" sz="1600" baseline="-25000" dirty="0">
                <a:solidFill>
                  <a:srgbClr val="2F8B20"/>
                </a:solidFill>
              </a:rPr>
              <a:t>R</a:t>
            </a:r>
            <a:r>
              <a:rPr lang="en-US" sz="1600" dirty="0">
                <a:solidFill>
                  <a:srgbClr val="2F8B20"/>
                </a:solidFill>
              </a:rPr>
              <a:t> = 4.5 x 10</a:t>
            </a:r>
            <a:r>
              <a:rPr lang="en-US" sz="1600" baseline="30000" dirty="0">
                <a:solidFill>
                  <a:srgbClr val="2F8B20"/>
                </a:solidFill>
              </a:rPr>
              <a:t>7</a:t>
            </a:r>
            <a:r>
              <a:rPr lang="en-US" sz="1600" dirty="0">
                <a:solidFill>
                  <a:srgbClr val="2F8B20"/>
                </a:solidFill>
              </a:rPr>
              <a:t> J/kg, T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300K, P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r>
              <a:rPr lang="en-US" sz="1600" dirty="0">
                <a:solidFill>
                  <a:srgbClr val="2F8B20"/>
                </a:solidFill>
              </a:rPr>
              <a:t>, </a:t>
            </a:r>
            <a:r>
              <a:rPr lang="en-US" sz="1600" dirty="0" err="1">
                <a:solidFill>
                  <a:srgbClr val="2F8B20"/>
                </a:solidFill>
              </a:rPr>
              <a:t>P</a:t>
            </a:r>
            <a:r>
              <a:rPr lang="en-US" sz="1600" baseline="-25000" dirty="0" err="1">
                <a:solidFill>
                  <a:srgbClr val="2F8B20"/>
                </a:solidFill>
              </a:rPr>
              <a:t>exh</a:t>
            </a:r>
            <a:r>
              <a:rPr lang="en-US" sz="1600" dirty="0">
                <a:solidFill>
                  <a:srgbClr val="2F8B20"/>
                </a:solidFill>
              </a:rPr>
              <a:t> = 1 atm.</a:t>
            </a:r>
          </a:p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0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ExhRes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 err="1">
                <a:solidFill>
                  <a:srgbClr val="2F8B20"/>
                </a:solidFill>
              </a:rPr>
              <a:t>Const</a:t>
            </a:r>
            <a:r>
              <a:rPr lang="en-US" sz="1600" dirty="0">
                <a:solidFill>
                  <a:srgbClr val="2F8B20"/>
                </a:solidFill>
              </a:rPr>
              <a:t>-v comb = TRUE, </a:t>
            </a:r>
            <a:r>
              <a:rPr lang="en-US" sz="1600" dirty="0" err="1">
                <a:solidFill>
                  <a:srgbClr val="2F8B20"/>
                </a:solidFill>
              </a:rPr>
              <a:t>BurnStart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BurnEnd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BurnRateProfile</a:t>
            </a:r>
            <a:r>
              <a:rPr lang="en-US" sz="1600" dirty="0">
                <a:solidFill>
                  <a:srgbClr val="2F8B20"/>
                </a:solidFill>
              </a:rPr>
              <a:t> = 0, </a:t>
            </a:r>
            <a:r>
              <a:rPr lang="en-US" sz="1600" dirty="0" err="1">
                <a:solidFill>
                  <a:srgbClr val="2F8B20"/>
                </a:solidFill>
              </a:rPr>
              <a:t>ComplExp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h = 0, </a:t>
            </a:r>
            <a:r>
              <a:rPr lang="en-US" sz="16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0.9 or 1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74129" y="2662297"/>
            <a:ext cx="335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800" dirty="0">
                <a:solidFill>
                  <a:srgbClr val="ED181E"/>
                </a:solidFill>
                <a:latin typeface="Helvetica" charset="0"/>
                <a:sym typeface="Symbol" charset="0"/>
              </a:rPr>
              <a:t>Red solid: </a:t>
            </a:r>
            <a:r>
              <a:rPr lang="en-US" sz="1800" baseline="-25000" dirty="0">
                <a:solidFill>
                  <a:srgbClr val="ED181E"/>
                </a:solidFill>
                <a:latin typeface="Helvetica" charset="0"/>
                <a:sym typeface="Symbol" charset="0"/>
              </a:rPr>
              <a:t>comp</a:t>
            </a:r>
            <a:r>
              <a:rPr lang="en-US" sz="1800" dirty="0">
                <a:solidFill>
                  <a:srgbClr val="ED181E"/>
                </a:solidFill>
                <a:latin typeface="Helvetica" charset="0"/>
                <a:sym typeface="Symbol" charset="0"/>
              </a:rPr>
              <a:t> = </a:t>
            </a:r>
            <a:r>
              <a:rPr lang="en-US" sz="1800" baseline="-25000" dirty="0" err="1">
                <a:solidFill>
                  <a:srgbClr val="ED181E"/>
                </a:solidFill>
                <a:latin typeface="Helvetica" charset="0"/>
                <a:sym typeface="Symbol" charset="0"/>
              </a:rPr>
              <a:t>exp</a:t>
            </a:r>
            <a:r>
              <a:rPr lang="en-US" sz="1800" dirty="0">
                <a:solidFill>
                  <a:srgbClr val="ED181E"/>
                </a:solidFill>
                <a:latin typeface="Helvetica" charset="0"/>
                <a:sym typeface="Symbol" charset="0"/>
              </a:rPr>
              <a:t> = 1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Blue dashed: </a:t>
            </a:r>
            <a:r>
              <a:rPr lang="en-US" sz="1800" baseline="-250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comp</a:t>
            </a: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= </a:t>
            </a:r>
            <a:r>
              <a:rPr lang="en-US" sz="1800" baseline="-250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exp</a:t>
            </a: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= 0.9</a:t>
            </a:r>
            <a:endParaRPr lang="en-US" sz="1800" dirty="0">
              <a:solidFill>
                <a:srgbClr val="2F8B20"/>
              </a:solidFill>
              <a:latin typeface="Helvetica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399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Irreversible (but adiabatic) comp / </a:t>
            </a:r>
            <a:r>
              <a:rPr lang="en-US" dirty="0" err="1"/>
              <a:t>exp</a:t>
            </a:r>
            <a:endParaRPr lang="en-US" dirty="0"/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592138"/>
            <a:ext cx="8972550" cy="5880100"/>
          </a:xfrm>
        </p:spPr>
        <p:txBody>
          <a:bodyPr/>
          <a:lstStyle/>
          <a:p>
            <a:r>
              <a:rPr lang="en-US" sz="1800" dirty="0"/>
              <a:t>Moderate irreversibility in compression </a:t>
            </a:r>
            <a:r>
              <a:rPr lang="en-US" sz="1800" dirty="0" err="1"/>
              <a:t>doesn</a:t>
            </a:r>
            <a:r>
              <a:rPr lang="fr-FR" altLang="ja-JP" sz="1800" dirty="0"/>
              <a:t>'</a:t>
            </a:r>
            <a:r>
              <a:rPr lang="en-US" sz="1800" dirty="0"/>
              <a:t>t hurt much (just a little more compression work) but irreversibility in expansion directly deducts from net work; though severe compression irreversibility hurts more</a:t>
            </a:r>
          </a:p>
          <a:p>
            <a:r>
              <a:rPr lang="en-US" sz="1800" dirty="0"/>
              <a:t>(Obviously) combined compression &amp; expansion irreversibility is worst </a:t>
            </a:r>
          </a:p>
        </p:txBody>
      </p:sp>
      <p:graphicFrame>
        <p:nvGraphicFramePr>
          <p:cNvPr id="133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0865"/>
              </p:ext>
            </p:extLst>
          </p:nvPr>
        </p:nvGraphicFramePr>
        <p:xfrm>
          <a:off x="1884363" y="1876425"/>
          <a:ext cx="5005387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9" name="Worksheet" r:id="rId4" imgW="6235700" imgH="4864100" progId="Excel.Sheet.8">
                  <p:embed/>
                </p:oleObj>
              </mc:Choice>
              <mc:Fallback>
                <p:oleObj name="Worksheet" r:id="rId4" imgW="6235700" imgH="486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1876425"/>
                        <a:ext cx="5005387" cy="39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4886" y="5764200"/>
            <a:ext cx="840957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0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2F8B20"/>
                </a:solidFill>
              </a:rPr>
              <a:t>r = 8,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2F8B20"/>
                </a:solidFill>
              </a:rPr>
              <a:t> = 1.3, f = 0.068, Q</a:t>
            </a:r>
            <a:r>
              <a:rPr lang="en-US" sz="1600" baseline="-25000" dirty="0">
                <a:solidFill>
                  <a:srgbClr val="2F8B20"/>
                </a:solidFill>
              </a:rPr>
              <a:t>R</a:t>
            </a:r>
            <a:r>
              <a:rPr lang="en-US" sz="1600" dirty="0">
                <a:solidFill>
                  <a:srgbClr val="2F8B20"/>
                </a:solidFill>
              </a:rPr>
              <a:t> = 4.5 x 10</a:t>
            </a:r>
            <a:r>
              <a:rPr lang="en-US" sz="1600" baseline="30000" dirty="0">
                <a:solidFill>
                  <a:srgbClr val="2F8B20"/>
                </a:solidFill>
              </a:rPr>
              <a:t>7</a:t>
            </a:r>
            <a:r>
              <a:rPr lang="en-US" sz="1600" dirty="0">
                <a:solidFill>
                  <a:srgbClr val="2F8B20"/>
                </a:solidFill>
              </a:rPr>
              <a:t> J/kg, T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300K, P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r>
              <a:rPr lang="en-US" sz="1600" dirty="0">
                <a:solidFill>
                  <a:srgbClr val="2F8B20"/>
                </a:solidFill>
              </a:rPr>
              <a:t>, </a:t>
            </a:r>
            <a:r>
              <a:rPr lang="en-US" sz="1600" dirty="0" err="1">
                <a:solidFill>
                  <a:srgbClr val="2F8B20"/>
                </a:solidFill>
              </a:rPr>
              <a:t>P</a:t>
            </a:r>
            <a:r>
              <a:rPr lang="en-US" sz="1600" baseline="-25000" dirty="0" err="1">
                <a:solidFill>
                  <a:srgbClr val="2F8B20"/>
                </a:solidFill>
              </a:rPr>
              <a:t>exh</a:t>
            </a:r>
            <a:r>
              <a:rPr lang="en-US" sz="1600" dirty="0">
                <a:solidFill>
                  <a:srgbClr val="2F8B20"/>
                </a:solidFill>
              </a:rPr>
              <a:t> = 1 atm.</a:t>
            </a:r>
          </a:p>
          <a:p>
            <a:pPr defTabSz="1123950">
              <a:spcBef>
                <a:spcPct val="0"/>
              </a:spcBef>
              <a:buClr>
                <a:srgbClr val="1C1C1C"/>
              </a:buClr>
              <a:buNone/>
              <a:tabLst>
                <a:tab pos="0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ExhRes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 err="1">
                <a:solidFill>
                  <a:srgbClr val="2F8B20"/>
                </a:solidFill>
              </a:rPr>
              <a:t>Const</a:t>
            </a:r>
            <a:r>
              <a:rPr lang="en-US" sz="1600" dirty="0">
                <a:solidFill>
                  <a:srgbClr val="2F8B20"/>
                </a:solidFill>
              </a:rPr>
              <a:t>-v comb = TRUE, </a:t>
            </a:r>
            <a:r>
              <a:rPr lang="en-US" sz="1600" dirty="0" err="1">
                <a:solidFill>
                  <a:srgbClr val="2F8B20"/>
                </a:solidFill>
              </a:rPr>
              <a:t>BurnStart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BurnEnd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BurnRateProfile</a:t>
            </a:r>
            <a:r>
              <a:rPr lang="en-US" sz="1600" dirty="0">
                <a:solidFill>
                  <a:srgbClr val="2F8B20"/>
                </a:solidFill>
              </a:rPr>
              <a:t> = 0, </a:t>
            </a:r>
            <a:r>
              <a:rPr lang="en-US" sz="1600" dirty="0" err="1">
                <a:solidFill>
                  <a:srgbClr val="2F8B20"/>
                </a:solidFill>
              </a:rPr>
              <a:t>ComplExp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h = 0, </a:t>
            </a:r>
            <a:r>
              <a:rPr lang="en-US" altLang="ja-JP" sz="1600" dirty="0">
                <a:solidFill>
                  <a:srgbClr val="2F8B20"/>
                </a:solidFill>
                <a:sym typeface="Symbol" charset="0"/>
              </a:rPr>
              <a:t></a:t>
            </a:r>
            <a:r>
              <a:rPr lang="en-US" altLang="ja-JP" sz="16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altLang="ja-JP" sz="1600" dirty="0">
                <a:solidFill>
                  <a:srgbClr val="2F8B20"/>
                </a:solidFill>
                <a:sym typeface="Symbol" charset="0"/>
              </a:rPr>
              <a:t> = variable, </a:t>
            </a:r>
            <a:r>
              <a:rPr lang="en-US" altLang="ja-JP" sz="16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altLang="ja-JP" sz="1600" dirty="0">
                <a:solidFill>
                  <a:srgbClr val="2F8B20"/>
                </a:solidFill>
                <a:sym typeface="Symbol" charset="0"/>
              </a:rPr>
              <a:t> = variable</a:t>
            </a:r>
          </a:p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0" algn="l"/>
                <a:tab pos="571500" algn="l"/>
                <a:tab pos="1092200" algn="l"/>
                <a:tab pos="1595438" algn="l"/>
              </a:tabLst>
            </a:pPr>
            <a:endParaRPr lang="en-US" sz="1600" dirty="0">
              <a:solidFill>
                <a:srgbClr val="2F8B20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660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37346" name="Object 2"/>
          <p:cNvGraphicFramePr>
            <a:graphicFrameLocks noChangeAspect="1"/>
          </p:cNvGraphicFramePr>
          <p:nvPr/>
        </p:nvGraphicFramePr>
        <p:xfrm>
          <a:off x="1314450" y="2043113"/>
          <a:ext cx="6407150" cy="38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8" name="Worksheet" r:id="rId4" imgW="5346192" imgH="4102608" progId="Excel.Sheet.8">
                  <p:embed/>
                </p:oleObj>
              </mc:Choice>
              <mc:Fallback>
                <p:oleObj name="Worksheet" r:id="rId4" imgW="5346192" imgH="41026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728"/>
                      <a:stretch>
                        <a:fillRect/>
                      </a:stretch>
                    </p:blipFill>
                    <p:spPr bwMode="auto">
                      <a:xfrm>
                        <a:off x="1314450" y="2043113"/>
                        <a:ext cx="6407150" cy="389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99471"/>
              </p:ext>
            </p:extLst>
          </p:nvPr>
        </p:nvGraphicFramePr>
        <p:xfrm>
          <a:off x="1309134" y="2021920"/>
          <a:ext cx="6421437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9" name="Worksheet" r:id="rId6" imgW="5346192" imgH="4102608" progId="Excel.Sheet.8">
                  <p:embed/>
                </p:oleObj>
              </mc:Choice>
              <mc:Fallback>
                <p:oleObj name="Worksheet" r:id="rId6" imgW="5346192" imgH="41026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505"/>
                      <a:stretch>
                        <a:fillRect/>
                      </a:stretch>
                    </p:blipFill>
                    <p:spPr bwMode="auto">
                      <a:xfrm>
                        <a:off x="1309134" y="2021920"/>
                        <a:ext cx="6421437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Heat transfer during cycle</a:t>
            </a:r>
          </a:p>
        </p:txBody>
      </p:sp>
      <p:sp>
        <p:nvSpPr>
          <p:cNvPr id="133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6" y="574120"/>
            <a:ext cx="8792554" cy="5880100"/>
          </a:xfrm>
        </p:spPr>
        <p:txBody>
          <a:bodyPr/>
          <a:lstStyle/>
          <a:p>
            <a:r>
              <a:rPr lang="en-US" sz="1800" dirty="0"/>
              <a:t>More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P during compression - T higher due to heat transfer in - more work required to compress higher-T gas for same V</a:t>
            </a:r>
            <a:r>
              <a:rPr lang="en-US" sz="1800" baseline="-25000" dirty="0"/>
              <a:t>3</a:t>
            </a:r>
            <a:r>
              <a:rPr lang="en-US" sz="1800" dirty="0"/>
              <a:t>/V</a:t>
            </a:r>
            <a:r>
              <a:rPr lang="en-US" sz="1800" baseline="-25000" dirty="0"/>
              <a:t>2</a:t>
            </a:r>
            <a:r>
              <a:rPr lang="en-US" sz="1800" dirty="0"/>
              <a:t> </a:t>
            </a:r>
          </a:p>
          <a:p>
            <a:pPr>
              <a:buFont typeface="Wingdings" charset="0"/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8000"/>
                </a:solidFill>
              </a:rPr>
              <a:t>w = </a:t>
            </a:r>
            <a:r>
              <a:rPr lang="en-US" sz="1800" dirty="0" err="1">
                <a:solidFill>
                  <a:srgbClr val="008000"/>
                </a:solidFill>
              </a:rPr>
              <a:t>mC</a:t>
            </a:r>
            <a:r>
              <a:rPr lang="en-US" sz="1800" baseline="-25000" dirty="0" err="1">
                <a:solidFill>
                  <a:srgbClr val="008000"/>
                </a:solidFill>
              </a:rPr>
              <a:t>v</a:t>
            </a:r>
            <a:r>
              <a:rPr lang="en-US" sz="1800" dirty="0">
                <a:solidFill>
                  <a:srgbClr val="008000"/>
                </a:solidFill>
              </a:rPr>
              <a:t>(T</a:t>
            </a:r>
            <a:r>
              <a:rPr lang="en-US" sz="1800" baseline="-25000" dirty="0">
                <a:solidFill>
                  <a:srgbClr val="008000"/>
                </a:solidFill>
              </a:rPr>
              <a:t>2</a:t>
            </a:r>
            <a:r>
              <a:rPr lang="en-US" sz="1800" dirty="0">
                <a:solidFill>
                  <a:srgbClr val="008000"/>
                </a:solidFill>
              </a:rPr>
              <a:t> - T</a:t>
            </a:r>
            <a:r>
              <a:rPr lang="en-US" sz="1800" baseline="-25000" dirty="0">
                <a:solidFill>
                  <a:srgbClr val="008000"/>
                </a:solidFill>
              </a:rPr>
              <a:t>3</a:t>
            </a:r>
            <a:r>
              <a:rPr lang="en-US" sz="1800" dirty="0">
                <a:solidFill>
                  <a:srgbClr val="008000"/>
                </a:solidFill>
              </a:rPr>
              <a:t>) = mC</a:t>
            </a:r>
            <a:r>
              <a:rPr lang="en-US" sz="1800" baseline="-25000" dirty="0">
                <a:solidFill>
                  <a:srgbClr val="008000"/>
                </a:solidFill>
              </a:rPr>
              <a:t>v</a:t>
            </a:r>
            <a:r>
              <a:rPr lang="en-US" sz="1800" dirty="0">
                <a:solidFill>
                  <a:srgbClr val="008000"/>
                </a:solidFill>
              </a:rPr>
              <a:t>T</a:t>
            </a:r>
            <a:r>
              <a:rPr lang="en-US" sz="1800" baseline="-25000" dirty="0">
                <a:solidFill>
                  <a:srgbClr val="008000"/>
                </a:solidFill>
              </a:rPr>
              <a:t>2</a:t>
            </a:r>
            <a:r>
              <a:rPr lang="en-US" sz="1800" dirty="0">
                <a:solidFill>
                  <a:srgbClr val="008000"/>
                </a:solidFill>
              </a:rPr>
              <a:t>(1 - T</a:t>
            </a:r>
            <a:r>
              <a:rPr lang="en-US" sz="1800" baseline="-25000" dirty="0">
                <a:solidFill>
                  <a:srgbClr val="008000"/>
                </a:solidFill>
              </a:rPr>
              <a:t>3</a:t>
            </a:r>
            <a:r>
              <a:rPr lang="en-US" sz="1800" dirty="0">
                <a:solidFill>
                  <a:srgbClr val="008000"/>
                </a:solidFill>
              </a:rPr>
              <a:t>/T</a:t>
            </a:r>
            <a:r>
              <a:rPr lang="en-US" sz="1800" baseline="-25000" dirty="0">
                <a:solidFill>
                  <a:srgbClr val="008000"/>
                </a:solidFill>
              </a:rPr>
              <a:t>2</a:t>
            </a:r>
            <a:r>
              <a:rPr lang="en-US" sz="1800" dirty="0">
                <a:solidFill>
                  <a:srgbClr val="008000"/>
                </a:solidFill>
              </a:rPr>
              <a:t>) = mC</a:t>
            </a:r>
            <a:r>
              <a:rPr lang="en-US" sz="1800" baseline="-25000" dirty="0">
                <a:solidFill>
                  <a:srgbClr val="008000"/>
                </a:solidFill>
              </a:rPr>
              <a:t>v</a:t>
            </a:r>
            <a:r>
              <a:rPr lang="en-US" sz="1800" dirty="0">
                <a:solidFill>
                  <a:srgbClr val="008000"/>
                </a:solidFill>
              </a:rPr>
              <a:t>T</a:t>
            </a:r>
            <a:r>
              <a:rPr lang="en-US" sz="1800" baseline="-25000" dirty="0">
                <a:solidFill>
                  <a:srgbClr val="008000"/>
                </a:solidFill>
              </a:rPr>
              <a:t>2 </a:t>
            </a:r>
            <a:r>
              <a:rPr lang="en-US" sz="1800" dirty="0">
                <a:solidFill>
                  <a:srgbClr val="008000"/>
                </a:solidFill>
              </a:rPr>
              <a:t>[ 1 - (V</a:t>
            </a:r>
            <a:r>
              <a:rPr lang="en-US" sz="1800" baseline="-25000" dirty="0">
                <a:solidFill>
                  <a:srgbClr val="008000"/>
                </a:solidFill>
              </a:rPr>
              <a:t>2</a:t>
            </a:r>
            <a:r>
              <a:rPr lang="en-US" sz="1800" dirty="0">
                <a:solidFill>
                  <a:srgbClr val="008000"/>
                </a:solidFill>
              </a:rPr>
              <a:t>/V</a:t>
            </a:r>
            <a:r>
              <a:rPr lang="en-US" sz="1800" baseline="-25000" dirty="0">
                <a:solidFill>
                  <a:srgbClr val="008000"/>
                </a:solidFill>
              </a:rPr>
              <a:t>3</a:t>
            </a:r>
            <a:r>
              <a:rPr lang="en-US" sz="1800" dirty="0">
                <a:solidFill>
                  <a:srgbClr val="008000"/>
                </a:solidFill>
              </a:rPr>
              <a:t>)</a:t>
            </a:r>
            <a:r>
              <a:rPr lang="en-US" sz="1800" baseline="30000" dirty="0">
                <a:solidFill>
                  <a:srgbClr val="008000"/>
                </a:solidFill>
                <a:sym typeface="Symbol" charset="0"/>
              </a:rPr>
              <a:t></a:t>
            </a:r>
            <a:r>
              <a:rPr lang="en-US" sz="1800" baseline="30000" dirty="0">
                <a:solidFill>
                  <a:srgbClr val="008000"/>
                </a:solidFill>
              </a:rPr>
              <a:t>-1</a:t>
            </a:r>
            <a:r>
              <a:rPr lang="en-US" sz="1800" dirty="0">
                <a:solidFill>
                  <a:srgbClr val="008000"/>
                </a:solidFill>
              </a:rPr>
              <a:t> ]</a:t>
            </a:r>
            <a:r>
              <a:rPr lang="en-US" sz="1800" dirty="0"/>
              <a:t> </a:t>
            </a:r>
          </a:p>
          <a:p>
            <a:r>
              <a:rPr lang="en-US" sz="1800" dirty="0"/>
              <a:t>Less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P during combustion - heat loss decreases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T thus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P for fixed V</a:t>
            </a:r>
          </a:p>
          <a:p>
            <a:r>
              <a:rPr lang="en-US" sz="1800" dirty="0"/>
              <a:t>P falls faster during expansion - heat loss - less work for same V</a:t>
            </a:r>
            <a:r>
              <a:rPr lang="en-US" sz="1800" baseline="-25000" dirty="0"/>
              <a:t>5</a:t>
            </a:r>
            <a:r>
              <a:rPr lang="en-US" sz="1800" dirty="0"/>
              <a:t>/V</a:t>
            </a:r>
            <a:r>
              <a:rPr lang="en-US" sz="1800" baseline="-25000" dirty="0"/>
              <a:t>4</a:t>
            </a:r>
            <a:r>
              <a:rPr lang="en-US" sz="1800" dirty="0"/>
              <a:t> </a:t>
            </a:r>
          </a:p>
        </p:txBody>
      </p:sp>
      <p:sp>
        <p:nvSpPr>
          <p:cNvPr id="1337350" name="Rectangle 6"/>
          <p:cNvSpPr>
            <a:spLocks noChangeArrowheads="1"/>
          </p:cNvSpPr>
          <p:nvPr/>
        </p:nvSpPr>
        <p:spPr bwMode="auto">
          <a:xfrm>
            <a:off x="524098" y="5726746"/>
            <a:ext cx="792859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2F8B20"/>
                </a:solidFill>
              </a:rPr>
              <a:t>r = 3,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2F8B20"/>
                </a:solidFill>
              </a:rPr>
              <a:t> = 1.3, f = 0.01, Q</a:t>
            </a:r>
            <a:r>
              <a:rPr lang="en-US" sz="1600" baseline="-25000" dirty="0">
                <a:solidFill>
                  <a:srgbClr val="2F8B20"/>
                </a:solidFill>
              </a:rPr>
              <a:t>R</a:t>
            </a:r>
            <a:r>
              <a:rPr lang="en-US" sz="1600" dirty="0">
                <a:solidFill>
                  <a:srgbClr val="2F8B20"/>
                </a:solidFill>
              </a:rPr>
              <a:t> = 4.5 x 10</a:t>
            </a:r>
            <a:r>
              <a:rPr lang="en-US" sz="1600" baseline="30000" dirty="0">
                <a:solidFill>
                  <a:srgbClr val="2F8B20"/>
                </a:solidFill>
              </a:rPr>
              <a:t>7</a:t>
            </a:r>
            <a:r>
              <a:rPr lang="en-US" sz="1600" dirty="0">
                <a:solidFill>
                  <a:srgbClr val="2F8B20"/>
                </a:solidFill>
              </a:rPr>
              <a:t> J/kg, T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300K, P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r>
              <a:rPr lang="en-US" sz="1600" dirty="0">
                <a:solidFill>
                  <a:srgbClr val="2F8B20"/>
                </a:solidFill>
              </a:rPr>
              <a:t>, </a:t>
            </a:r>
            <a:r>
              <a:rPr lang="en-US" sz="1600" dirty="0" err="1">
                <a:solidFill>
                  <a:srgbClr val="2F8B20"/>
                </a:solidFill>
              </a:rPr>
              <a:t>P</a:t>
            </a:r>
            <a:r>
              <a:rPr lang="en-US" sz="1600" baseline="-25000" dirty="0" err="1">
                <a:solidFill>
                  <a:srgbClr val="2F8B20"/>
                </a:solidFill>
              </a:rPr>
              <a:t>exh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endParaRPr lang="en-US" sz="1600" dirty="0">
              <a:solidFill>
                <a:srgbClr val="2F8B20"/>
              </a:solidFill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ExhRes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 err="1">
                <a:solidFill>
                  <a:srgbClr val="2F8B20"/>
                </a:solidFill>
              </a:rPr>
              <a:t>Const</a:t>
            </a:r>
            <a:r>
              <a:rPr lang="en-US" sz="1600" dirty="0">
                <a:solidFill>
                  <a:srgbClr val="2F8B20"/>
                </a:solidFill>
              </a:rPr>
              <a:t>-v comb = TRUE, </a:t>
            </a:r>
            <a:r>
              <a:rPr lang="en-US" sz="1600" dirty="0" err="1">
                <a:solidFill>
                  <a:srgbClr val="2F8B20"/>
                </a:solidFill>
              </a:rPr>
              <a:t>BurnStart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BurnEnd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BurnRateProfile</a:t>
            </a:r>
            <a:r>
              <a:rPr lang="en-US" sz="1600" dirty="0">
                <a:solidFill>
                  <a:srgbClr val="2F8B20"/>
                </a:solidFill>
              </a:rPr>
              <a:t> = 0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ComplExp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h = 0 or 0.015, </a:t>
            </a:r>
            <a:r>
              <a:rPr lang="en-US" sz="1600" dirty="0" err="1">
                <a:solidFill>
                  <a:srgbClr val="2F8B20"/>
                </a:solidFill>
                <a:sym typeface="Symbol" charset="0"/>
              </a:rPr>
              <a:t>T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wall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400K, </a:t>
            </a:r>
            <a:r>
              <a:rPr lang="en-US" sz="16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1</a:t>
            </a:r>
          </a:p>
        </p:txBody>
      </p:sp>
      <p:sp>
        <p:nvSpPr>
          <p:cNvPr id="1337351" name="Rectangle 7"/>
          <p:cNvSpPr>
            <a:spLocks noChangeArrowheads="1"/>
          </p:cNvSpPr>
          <p:nvPr/>
        </p:nvSpPr>
        <p:spPr bwMode="auto">
          <a:xfrm>
            <a:off x="4478974" y="2193925"/>
            <a:ext cx="27430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800" dirty="0">
                <a:solidFill>
                  <a:srgbClr val="ED181E"/>
                </a:solidFill>
                <a:latin typeface="Helvetica" charset="0"/>
                <a:sym typeface="Symbol" charset="0"/>
              </a:rPr>
              <a:t>Red solid: h = 0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Blue dashed: h = 0.015, 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    </a:t>
            </a:r>
            <a:r>
              <a:rPr lang="en-US" sz="18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T</a:t>
            </a:r>
            <a:r>
              <a:rPr lang="en-US" sz="1800" baseline="-250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wall</a:t>
            </a: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= 400K</a:t>
            </a:r>
            <a:endParaRPr lang="en-US" sz="1800" dirty="0">
              <a:solidFill>
                <a:srgbClr val="2F8B20"/>
              </a:solidFill>
              <a:latin typeface="Helvetica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992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39395" name="Object 3"/>
          <p:cNvGraphicFramePr>
            <a:graphicFrameLocks noChangeAspect="1"/>
          </p:cNvGraphicFramePr>
          <p:nvPr/>
        </p:nvGraphicFramePr>
        <p:xfrm>
          <a:off x="1293813" y="2035175"/>
          <a:ext cx="6773862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2" name="Worksheet" r:id="rId4" imgW="5638800" imgH="3898392" progId="Excel.Sheet.8">
                  <p:embed/>
                </p:oleObj>
              </mc:Choice>
              <mc:Fallback>
                <p:oleObj name="Worksheet" r:id="rId4" imgW="5638800" imgH="38983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87"/>
                      <a:stretch>
                        <a:fillRect/>
                      </a:stretch>
                    </p:blipFill>
                    <p:spPr bwMode="auto">
                      <a:xfrm>
                        <a:off x="1293813" y="2035175"/>
                        <a:ext cx="6773862" cy="390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94" name="Object 2"/>
          <p:cNvGraphicFramePr>
            <a:graphicFrameLocks noChangeAspect="1"/>
          </p:cNvGraphicFramePr>
          <p:nvPr/>
        </p:nvGraphicFramePr>
        <p:xfrm>
          <a:off x="1308100" y="2024063"/>
          <a:ext cx="6770688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3" name="Worksheet" r:id="rId6" imgW="5638800" imgH="3898392" progId="Excel.Sheet.8">
                  <p:embed/>
                </p:oleObj>
              </mc:Choice>
              <mc:Fallback>
                <p:oleObj name="Worksheet" r:id="rId6" imgW="5638800" imgH="38983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87"/>
                      <a:stretch>
                        <a:fillRect/>
                      </a:stretch>
                    </p:blipFill>
                    <p:spPr bwMode="auto">
                      <a:xfrm>
                        <a:off x="1308100" y="2024063"/>
                        <a:ext cx="6770688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Heat transfer during cycle</a:t>
            </a:r>
          </a:p>
        </p:txBody>
      </p:sp>
      <p:sp>
        <p:nvSpPr>
          <p:cNvPr id="133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3038" y="612775"/>
            <a:ext cx="8970962" cy="5737225"/>
          </a:xfrm>
        </p:spPr>
        <p:txBody>
          <a:bodyPr/>
          <a:lstStyle/>
          <a:p>
            <a:r>
              <a:rPr lang="en-US" sz="1800" dirty="0"/>
              <a:t>Const. P heat addition during intake, so higher T &amp; s than adiabatic cycle</a:t>
            </a:r>
          </a:p>
          <a:p>
            <a:r>
              <a:rPr lang="en-US" sz="1800" dirty="0"/>
              <a:t>Heat addition during 1st part of compression (ds &gt; 0), heat loss (ds &lt; 0) during 2nd part of compression &amp; rest of cycle</a:t>
            </a:r>
          </a:p>
          <a:p>
            <a:r>
              <a:rPr lang="en-US" sz="1800" dirty="0"/>
              <a:t>Still const. V combust., so same const.-v curve but less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T due to heat loss</a:t>
            </a:r>
          </a:p>
          <a:p>
            <a:r>
              <a:rPr lang="en-US" sz="1800" dirty="0"/>
              <a:t>Significant effect on </a:t>
            </a:r>
            <a:r>
              <a:rPr lang="en-US" sz="1800" dirty="0">
                <a:solidFill>
                  <a:schemeClr val="hlink"/>
                </a:solidFill>
                <a:sym typeface="Symbol" charset="0"/>
              </a:rPr>
              <a:t></a:t>
            </a:r>
            <a:r>
              <a:rPr lang="en-US" sz="1800" baseline="-25000" dirty="0" err="1">
                <a:solidFill>
                  <a:schemeClr val="hlink"/>
                </a:solidFill>
                <a:sym typeface="Symbol" charset="0"/>
              </a:rPr>
              <a:t>th</a:t>
            </a:r>
            <a:r>
              <a:rPr lang="en-US" sz="1800" dirty="0">
                <a:solidFill>
                  <a:schemeClr val="hlink"/>
                </a:solidFill>
                <a:sym typeface="Symbol" charset="0"/>
              </a:rPr>
              <a:t> - 0.281 (h = 0)</a:t>
            </a:r>
            <a:r>
              <a:rPr lang="en-US" sz="1800" dirty="0">
                <a:sym typeface="Symbol" charset="0"/>
              </a:rPr>
              <a:t> vs. </a:t>
            </a:r>
            <a:r>
              <a:rPr lang="en-US" sz="1800" dirty="0">
                <a:solidFill>
                  <a:schemeClr val="accent2"/>
                </a:solidFill>
                <a:sym typeface="Symbol" charset="0"/>
              </a:rPr>
              <a:t>0.177 (h = 0.015)</a:t>
            </a:r>
            <a:r>
              <a:rPr lang="en-US" sz="1800" dirty="0">
                <a:sym typeface="Symbol" charset="0"/>
              </a:rPr>
              <a:t> for case shown </a:t>
            </a:r>
          </a:p>
        </p:txBody>
      </p:sp>
      <p:sp>
        <p:nvSpPr>
          <p:cNvPr id="1339400" name="Line 8"/>
          <p:cNvSpPr>
            <a:spLocks noChangeShapeType="1"/>
          </p:cNvSpPr>
          <p:nvPr/>
        </p:nvSpPr>
        <p:spPr bwMode="auto">
          <a:xfrm flipV="1">
            <a:off x="2320925" y="4598988"/>
            <a:ext cx="5122863" cy="95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1" name="Rectangle 9"/>
          <p:cNvSpPr>
            <a:spLocks noChangeArrowheads="1"/>
          </p:cNvSpPr>
          <p:nvPr/>
        </p:nvSpPr>
        <p:spPr bwMode="auto">
          <a:xfrm>
            <a:off x="6076314" y="4263251"/>
            <a:ext cx="8540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008000"/>
                </a:solidFill>
              </a:rPr>
              <a:t>Wall T </a:t>
            </a:r>
            <a:endParaRPr lang="en-US" sz="1600" dirty="0">
              <a:solidFill>
                <a:srgbClr val="008000"/>
              </a:solidFill>
              <a:sym typeface="Symbo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13232" y="5767711"/>
            <a:ext cx="8039464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2F8B20"/>
                </a:solidFill>
              </a:rPr>
              <a:t>r = 3,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2F8B20"/>
                </a:solidFill>
              </a:rPr>
              <a:t> = 1.3, f = 0.01, Q</a:t>
            </a:r>
            <a:r>
              <a:rPr lang="en-US" sz="1600" baseline="-25000" dirty="0">
                <a:solidFill>
                  <a:srgbClr val="2F8B20"/>
                </a:solidFill>
              </a:rPr>
              <a:t>R</a:t>
            </a:r>
            <a:r>
              <a:rPr lang="en-US" sz="1600" dirty="0">
                <a:solidFill>
                  <a:srgbClr val="2F8B20"/>
                </a:solidFill>
              </a:rPr>
              <a:t> = 4.5 x 10</a:t>
            </a:r>
            <a:r>
              <a:rPr lang="en-US" sz="1600" baseline="30000" dirty="0">
                <a:solidFill>
                  <a:srgbClr val="2F8B20"/>
                </a:solidFill>
              </a:rPr>
              <a:t>7</a:t>
            </a:r>
            <a:r>
              <a:rPr lang="en-US" sz="1600" dirty="0">
                <a:solidFill>
                  <a:srgbClr val="2F8B20"/>
                </a:solidFill>
              </a:rPr>
              <a:t> J/kg, T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300K, P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r>
              <a:rPr lang="en-US" sz="1600" dirty="0">
                <a:solidFill>
                  <a:srgbClr val="2F8B20"/>
                </a:solidFill>
              </a:rPr>
              <a:t>, </a:t>
            </a:r>
            <a:r>
              <a:rPr lang="en-US" sz="1600" dirty="0" err="1">
                <a:solidFill>
                  <a:srgbClr val="2F8B20"/>
                </a:solidFill>
              </a:rPr>
              <a:t>P</a:t>
            </a:r>
            <a:r>
              <a:rPr lang="en-US" sz="1600" baseline="-25000" dirty="0" err="1">
                <a:solidFill>
                  <a:srgbClr val="2F8B20"/>
                </a:solidFill>
              </a:rPr>
              <a:t>exh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endParaRPr lang="en-US" sz="1600" dirty="0">
              <a:solidFill>
                <a:srgbClr val="2F8B20"/>
              </a:solidFill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ExhRes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 err="1">
                <a:solidFill>
                  <a:srgbClr val="2F8B20"/>
                </a:solidFill>
              </a:rPr>
              <a:t>Const</a:t>
            </a:r>
            <a:r>
              <a:rPr lang="en-US" sz="1600" dirty="0">
                <a:solidFill>
                  <a:srgbClr val="2F8B20"/>
                </a:solidFill>
              </a:rPr>
              <a:t>-v comb = TRUE, </a:t>
            </a:r>
            <a:r>
              <a:rPr lang="en-US" sz="1600" dirty="0" err="1">
                <a:solidFill>
                  <a:srgbClr val="2F8B20"/>
                </a:solidFill>
              </a:rPr>
              <a:t>BurnStart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BurnEnd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BurnRateProfile</a:t>
            </a:r>
            <a:r>
              <a:rPr lang="en-US" sz="1600" dirty="0">
                <a:solidFill>
                  <a:srgbClr val="2F8B20"/>
                </a:solidFill>
              </a:rPr>
              <a:t> = 0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ComplExp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h = 0 or 0.015, </a:t>
            </a:r>
            <a:r>
              <a:rPr lang="en-US" sz="1600" dirty="0" err="1">
                <a:solidFill>
                  <a:srgbClr val="2F8B20"/>
                </a:solidFill>
                <a:sym typeface="Symbol" charset="0"/>
              </a:rPr>
              <a:t>T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wall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400K, </a:t>
            </a:r>
            <a:r>
              <a:rPr lang="en-US" sz="16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1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485285" y="2507979"/>
            <a:ext cx="27430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800" dirty="0">
                <a:solidFill>
                  <a:srgbClr val="ED181E"/>
                </a:solidFill>
                <a:latin typeface="Helvetica" charset="0"/>
                <a:sym typeface="Symbol" charset="0"/>
              </a:rPr>
              <a:t>Red solid: h = 0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Blue dashed: h = 0.015, 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    </a:t>
            </a:r>
            <a:r>
              <a:rPr lang="en-US" sz="18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T</a:t>
            </a:r>
            <a:r>
              <a:rPr lang="en-US" sz="1800" baseline="-250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wall</a:t>
            </a:r>
            <a:r>
              <a:rPr lang="en-US" sz="18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= 400K</a:t>
            </a:r>
            <a:endParaRPr lang="en-US" sz="1800" dirty="0">
              <a:solidFill>
                <a:srgbClr val="2F8B20"/>
              </a:solidFill>
              <a:latin typeface="Helvetica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084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Heat transfer during cycle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695325"/>
            <a:ext cx="8948737" cy="5705475"/>
          </a:xfrm>
        </p:spPr>
        <p:txBody>
          <a:bodyPr/>
          <a:lstStyle/>
          <a:p>
            <a:r>
              <a:rPr lang="en-US" sz="1800" dirty="0"/>
              <a:t>Obviously, increasing heat loss coefficient h decreases </a:t>
            </a:r>
            <a:r>
              <a:rPr lang="en-US" sz="1800" dirty="0">
                <a:sym typeface="Symbol" charset="0"/>
              </a:rPr>
              <a:t></a:t>
            </a:r>
            <a:r>
              <a:rPr lang="en-US" sz="1800" baseline="-25000" dirty="0" err="1">
                <a:sym typeface="Symbol" charset="0"/>
              </a:rPr>
              <a:t>th</a:t>
            </a:r>
            <a:endParaRPr lang="en-US" sz="1800" dirty="0">
              <a:sym typeface="Symbol" charset="0"/>
            </a:endParaRPr>
          </a:p>
          <a:p>
            <a:r>
              <a:rPr lang="en-US" sz="1800" dirty="0"/>
              <a:t>Wall T has almost no effect for fixed h - extra heat transfer in during compression (thus more work in) at high T is balanced by more heat transfer during expansion (thus more work out)</a:t>
            </a:r>
            <a:endParaRPr lang="en-US" sz="2000" dirty="0"/>
          </a:p>
        </p:txBody>
      </p:sp>
      <p:graphicFrame>
        <p:nvGraphicFramePr>
          <p:cNvPr id="134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528351"/>
              </p:ext>
            </p:extLst>
          </p:nvPr>
        </p:nvGraphicFramePr>
        <p:xfrm>
          <a:off x="1794028" y="1760112"/>
          <a:ext cx="5117141" cy="399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1" name="Worksheet" r:id="rId4" imgW="6248400" imgH="4876800" progId="Excel.Sheet.8">
                  <p:embed/>
                </p:oleObj>
              </mc:Choice>
              <mc:Fallback>
                <p:oleObj name="Worksheet" r:id="rId4" imgW="6248400" imgH="4876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028" y="1760112"/>
                        <a:ext cx="5117141" cy="3995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45" name="Rectangle 5"/>
          <p:cNvSpPr>
            <a:spLocks noChangeArrowheads="1"/>
          </p:cNvSpPr>
          <p:nvPr/>
        </p:nvSpPr>
        <p:spPr bwMode="auto">
          <a:xfrm>
            <a:off x="855663" y="5689600"/>
            <a:ext cx="81883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2F8B20"/>
                </a:solidFill>
              </a:rPr>
              <a:t>r = 8,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2F8B20"/>
                </a:solidFill>
              </a:rPr>
              <a:t> = 1.3, f = 0.068, Q</a:t>
            </a:r>
            <a:r>
              <a:rPr lang="en-US" sz="1600" baseline="-25000" dirty="0">
                <a:solidFill>
                  <a:srgbClr val="2F8B20"/>
                </a:solidFill>
              </a:rPr>
              <a:t>R</a:t>
            </a:r>
            <a:r>
              <a:rPr lang="en-US" sz="1600" dirty="0">
                <a:solidFill>
                  <a:srgbClr val="2F8B20"/>
                </a:solidFill>
              </a:rPr>
              <a:t> = 4.5 x 10</a:t>
            </a:r>
            <a:r>
              <a:rPr lang="en-US" sz="1600" baseline="30000" dirty="0">
                <a:solidFill>
                  <a:srgbClr val="2F8B20"/>
                </a:solidFill>
              </a:rPr>
              <a:t>7</a:t>
            </a:r>
            <a:r>
              <a:rPr lang="en-US" sz="1600" dirty="0">
                <a:solidFill>
                  <a:srgbClr val="2F8B20"/>
                </a:solidFill>
              </a:rPr>
              <a:t> J/kg, T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300K, P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r>
              <a:rPr lang="en-US" sz="1600" dirty="0">
                <a:solidFill>
                  <a:srgbClr val="2F8B20"/>
                </a:solidFill>
              </a:rPr>
              <a:t>, </a:t>
            </a:r>
            <a:r>
              <a:rPr lang="en-US" sz="1600" dirty="0" err="1">
                <a:solidFill>
                  <a:srgbClr val="2F8B20"/>
                </a:solidFill>
              </a:rPr>
              <a:t>P</a:t>
            </a:r>
            <a:r>
              <a:rPr lang="en-US" sz="1600" baseline="-25000" dirty="0" err="1">
                <a:solidFill>
                  <a:srgbClr val="2F8B20"/>
                </a:solidFill>
              </a:rPr>
              <a:t>exh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endParaRPr lang="en-US" sz="1600" dirty="0">
              <a:solidFill>
                <a:srgbClr val="2F8B20"/>
              </a:solidFill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ExhRes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 err="1">
                <a:solidFill>
                  <a:srgbClr val="2F8B20"/>
                </a:solidFill>
              </a:rPr>
              <a:t>Const</a:t>
            </a:r>
            <a:r>
              <a:rPr lang="en-US" sz="1600" dirty="0">
                <a:solidFill>
                  <a:srgbClr val="2F8B20"/>
                </a:solidFill>
              </a:rPr>
              <a:t>-v comb = TRUE, </a:t>
            </a:r>
            <a:r>
              <a:rPr lang="en-US" sz="1600" dirty="0" err="1">
                <a:solidFill>
                  <a:srgbClr val="2F8B20"/>
                </a:solidFill>
              </a:rPr>
              <a:t>BurnStart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BurnEnd</a:t>
            </a:r>
            <a:r>
              <a:rPr lang="en-US" sz="1600" dirty="0">
                <a:solidFill>
                  <a:srgbClr val="2F8B20"/>
                </a:solidFill>
              </a:rPr>
              <a:t> = </a:t>
            </a:r>
            <a:r>
              <a:rPr lang="en-US" sz="1600" dirty="0" err="1">
                <a:solidFill>
                  <a:srgbClr val="2F8B20"/>
                </a:solidFill>
              </a:rPr>
              <a:t>BurnRateProfile</a:t>
            </a:r>
            <a:r>
              <a:rPr lang="en-US" sz="1600" dirty="0">
                <a:solidFill>
                  <a:srgbClr val="2F8B20"/>
                </a:solidFill>
              </a:rPr>
              <a:t> = 0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ComplExp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h = variable, </a:t>
            </a:r>
            <a:r>
              <a:rPr lang="en-US" sz="1600" dirty="0" err="1">
                <a:solidFill>
                  <a:srgbClr val="2F8B20"/>
                </a:solidFill>
                <a:sym typeface="Symbol" charset="0"/>
              </a:rPr>
              <a:t>T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wall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variable, </a:t>
            </a:r>
            <a:r>
              <a:rPr lang="en-US" sz="16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3395367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Heat transfer scaling estimate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588963"/>
            <a:ext cx="8664575" cy="6034087"/>
          </a:xfrm>
        </p:spPr>
        <p:txBody>
          <a:bodyPr/>
          <a:lstStyle/>
          <a:p>
            <a:r>
              <a:rPr lang="en-US" dirty="0"/>
              <a:t>Heat transfer (Q) to a wall at temperature T</a:t>
            </a:r>
            <a:r>
              <a:rPr lang="en-US" baseline="-25000" dirty="0"/>
              <a:t>w</a:t>
            </a:r>
            <a:r>
              <a:rPr lang="en-US" dirty="0"/>
              <a:t> from a slab of gas of thickness </a:t>
            </a:r>
            <a:r>
              <a:rPr lang="en-US" dirty="0">
                <a:sym typeface="Symbol" charset="0"/>
              </a:rPr>
              <a:t></a:t>
            </a:r>
            <a:r>
              <a:rPr lang="en-US" dirty="0"/>
              <a:t>x, area A &amp; temperature 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r>
              <a:rPr lang="en-US" dirty="0"/>
              <a:t> (initially at </a:t>
            </a:r>
            <a:r>
              <a:rPr lang="en-US" dirty="0" err="1"/>
              <a:t>T</a:t>
            </a:r>
            <a:r>
              <a:rPr lang="en-US" baseline="-25000" dirty="0" err="1"/>
              <a:t>g,ad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600" dirty="0"/>
          </a:p>
          <a:p>
            <a:pPr lvl="1">
              <a:buFont typeface="Wingdings" charset="0"/>
              <a:buNone/>
            </a:pPr>
            <a:r>
              <a:rPr lang="en-US" sz="2200" dirty="0"/>
              <a:t>Q = kA(</a:t>
            </a:r>
            <a:r>
              <a:rPr lang="en-US" sz="2200" dirty="0">
                <a:sym typeface="Symbol" charset="0"/>
              </a:rPr>
              <a:t></a:t>
            </a:r>
            <a:r>
              <a:rPr lang="en-US" sz="2200" dirty="0"/>
              <a:t>T/</a:t>
            </a:r>
            <a:r>
              <a:rPr lang="en-US" sz="2200" dirty="0">
                <a:sym typeface="Symbol" charset="0"/>
              </a:rPr>
              <a:t></a:t>
            </a:r>
            <a:r>
              <a:rPr lang="en-US" sz="2200" dirty="0"/>
              <a:t>x) = kA(</a:t>
            </a:r>
            <a:r>
              <a:rPr lang="en-US" sz="2200" dirty="0">
                <a:sym typeface="Symbol" charset="0"/>
              </a:rPr>
              <a:t>(</a:t>
            </a:r>
            <a:r>
              <a:rPr lang="en-US" sz="2200" dirty="0" err="1">
                <a:sym typeface="Symbol" charset="0"/>
              </a:rPr>
              <a:t>T</a:t>
            </a:r>
            <a:r>
              <a:rPr lang="en-US" sz="2200" baseline="-25000" dirty="0" err="1">
                <a:sym typeface="Symbol" charset="0"/>
              </a:rPr>
              <a:t>g</a:t>
            </a:r>
            <a:r>
              <a:rPr lang="en-US" sz="2200" dirty="0">
                <a:sym typeface="Symbol" charset="0"/>
              </a:rPr>
              <a:t>-T</a:t>
            </a:r>
            <a:r>
              <a:rPr lang="en-US" sz="2200" baseline="-25000" dirty="0">
                <a:sym typeface="Symbol" charset="0"/>
              </a:rPr>
              <a:t>w</a:t>
            </a:r>
            <a:r>
              <a:rPr lang="en-US" sz="2200" dirty="0">
                <a:sym typeface="Symbol" charset="0"/>
              </a:rPr>
              <a:t>)</a:t>
            </a:r>
            <a:r>
              <a:rPr lang="en-US" sz="2200" dirty="0"/>
              <a:t>/</a:t>
            </a:r>
            <a:r>
              <a:rPr lang="en-US" sz="2200" dirty="0">
                <a:sym typeface="Symbol" charset="0"/>
              </a:rPr>
              <a:t></a:t>
            </a:r>
            <a:r>
              <a:rPr lang="en-US" sz="2200" dirty="0"/>
              <a:t>x)</a:t>
            </a:r>
          </a:p>
          <a:p>
            <a:pPr lvl="1">
              <a:buFont typeface="Wingdings" charset="0"/>
              <a:buNone/>
            </a:pPr>
            <a:endParaRPr lang="en-US" sz="600" dirty="0"/>
          </a:p>
          <a:p>
            <a:r>
              <a:rPr lang="en-US" dirty="0"/>
              <a:t>Rate of decrease of enthalpy of said slab</a:t>
            </a:r>
          </a:p>
          <a:p>
            <a:pPr marL="0" indent="0">
              <a:buNone/>
            </a:pPr>
            <a:endParaRPr lang="en-US" sz="600" dirty="0"/>
          </a:p>
          <a:p>
            <a:pPr lvl="1">
              <a:buFont typeface="Wingdings" charset="0"/>
              <a:buNone/>
            </a:pPr>
            <a:r>
              <a:rPr lang="en-US" sz="2200" dirty="0"/>
              <a:t>Q  = </a:t>
            </a:r>
            <a:r>
              <a:rPr lang="en-US" sz="2200" dirty="0" err="1"/>
              <a:t>mC</a:t>
            </a:r>
            <a:r>
              <a:rPr lang="en-US" sz="2200" baseline="-25000" dirty="0" err="1"/>
              <a:t>P</a:t>
            </a:r>
            <a:r>
              <a:rPr lang="en-US" sz="2200" dirty="0"/>
              <a:t>(</a:t>
            </a:r>
            <a:r>
              <a:rPr lang="en-US" sz="2200" dirty="0">
                <a:sym typeface="Symbol" charset="0"/>
              </a:rPr>
              <a:t></a:t>
            </a:r>
            <a:r>
              <a:rPr lang="en-US" sz="2200" dirty="0"/>
              <a:t>T/</a:t>
            </a:r>
            <a:r>
              <a:rPr lang="en-US" sz="2200" dirty="0">
                <a:sym typeface="Symbol" charset="0"/>
              </a:rPr>
              <a:t></a:t>
            </a:r>
            <a:r>
              <a:rPr lang="en-US" sz="2200" dirty="0"/>
              <a:t>t) = </a:t>
            </a:r>
            <a:r>
              <a:rPr lang="en-US" sz="2200" dirty="0">
                <a:sym typeface="Symbol" charset="0"/>
              </a:rPr>
              <a:t></a:t>
            </a:r>
            <a:r>
              <a:rPr lang="en-US" sz="2200" dirty="0"/>
              <a:t>VC</a:t>
            </a:r>
            <a:r>
              <a:rPr lang="en-US" sz="2200" baseline="-25000" dirty="0"/>
              <a:t>P</a:t>
            </a:r>
            <a:r>
              <a:rPr lang="en-US" sz="2200" dirty="0"/>
              <a:t>((</a:t>
            </a:r>
            <a:r>
              <a:rPr lang="en-US" sz="2200" dirty="0" err="1">
                <a:sym typeface="Symbol" charset="0"/>
              </a:rPr>
              <a:t>T</a:t>
            </a:r>
            <a:r>
              <a:rPr lang="en-US" sz="2200" baseline="-25000" dirty="0" err="1">
                <a:sym typeface="Symbol" charset="0"/>
              </a:rPr>
              <a:t>g,ad</a:t>
            </a:r>
            <a:r>
              <a:rPr lang="en-US" sz="2200" dirty="0" err="1">
                <a:sym typeface="Symbol" charset="0"/>
              </a:rPr>
              <a:t>-T</a:t>
            </a:r>
            <a:r>
              <a:rPr lang="en-US" sz="2200" baseline="-25000" dirty="0" err="1">
                <a:sym typeface="Symbol" charset="0"/>
              </a:rPr>
              <a:t>g</a:t>
            </a:r>
            <a:r>
              <a:rPr lang="en-US" sz="2200" dirty="0"/>
              <a:t>)/</a:t>
            </a:r>
            <a:r>
              <a:rPr lang="en-US" sz="2200" dirty="0">
                <a:sym typeface="Symbol" charset="0"/>
              </a:rPr>
              <a:t></a:t>
            </a:r>
            <a:r>
              <a:rPr lang="en-US" sz="2200" dirty="0"/>
              <a:t>t) = </a:t>
            </a:r>
            <a:r>
              <a:rPr lang="en-US" sz="2200" dirty="0">
                <a:sym typeface="Symbol" charset="0"/>
              </a:rPr>
              <a:t></a:t>
            </a:r>
            <a:r>
              <a:rPr lang="en-US" sz="2200" dirty="0" err="1"/>
              <a:t>A</a:t>
            </a:r>
            <a:r>
              <a:rPr lang="en-US" sz="2200" dirty="0" err="1">
                <a:sym typeface="Symbol" charset="0"/>
              </a:rPr>
              <a:t></a:t>
            </a:r>
            <a:r>
              <a:rPr lang="en-US" sz="2200" dirty="0" err="1"/>
              <a:t>xC</a:t>
            </a:r>
            <a:r>
              <a:rPr lang="en-US" sz="2200" baseline="-25000" dirty="0" err="1"/>
              <a:t>P</a:t>
            </a:r>
            <a:r>
              <a:rPr lang="en-US" sz="2200" dirty="0"/>
              <a:t>(</a:t>
            </a:r>
            <a:r>
              <a:rPr lang="en-US" sz="2200" dirty="0" err="1">
                <a:sym typeface="Symbol" charset="0"/>
              </a:rPr>
              <a:t>T</a:t>
            </a:r>
            <a:r>
              <a:rPr lang="en-US" sz="2200" baseline="-25000" dirty="0" err="1">
                <a:sym typeface="Symbol" charset="0"/>
              </a:rPr>
              <a:t>g,ad</a:t>
            </a:r>
            <a:r>
              <a:rPr lang="en-US" sz="2200" dirty="0" err="1">
                <a:sym typeface="Symbol" charset="0"/>
              </a:rPr>
              <a:t>-T</a:t>
            </a:r>
            <a:r>
              <a:rPr lang="en-US" sz="2200" baseline="-25000" dirty="0" err="1">
                <a:sym typeface="Symbol" charset="0"/>
              </a:rPr>
              <a:t>g</a:t>
            </a:r>
            <a:r>
              <a:rPr lang="en-US" sz="2200" dirty="0"/>
              <a:t>)/</a:t>
            </a:r>
            <a:r>
              <a:rPr lang="en-US" sz="2200" dirty="0">
                <a:sym typeface="Symbol" charset="0"/>
              </a:rPr>
              <a:t></a:t>
            </a:r>
            <a:r>
              <a:rPr lang="en-US" sz="2200" dirty="0"/>
              <a:t>t </a:t>
            </a:r>
          </a:p>
          <a:p>
            <a:pPr lvl="1">
              <a:buFont typeface="Wingdings" charset="0"/>
              <a:buNone/>
            </a:pPr>
            <a:endParaRPr lang="en-US" sz="600" dirty="0"/>
          </a:p>
          <a:p>
            <a:r>
              <a:rPr lang="en-US" dirty="0"/>
              <a:t>Equate: (k/</a:t>
            </a:r>
            <a:r>
              <a:rPr lang="en-US" dirty="0">
                <a:sym typeface="Symbol" charset="0"/>
              </a:rPr>
              <a:t></a:t>
            </a:r>
            <a:r>
              <a:rPr lang="en-US" dirty="0"/>
              <a:t>C</a:t>
            </a:r>
            <a:r>
              <a:rPr lang="en-US" baseline="-25000" dirty="0"/>
              <a:t>P</a:t>
            </a:r>
            <a:r>
              <a:rPr lang="en-US" dirty="0"/>
              <a:t>)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g</a:t>
            </a:r>
            <a:r>
              <a:rPr lang="en-US" dirty="0">
                <a:sym typeface="Symbol" charset="0"/>
              </a:rPr>
              <a:t>-T</a:t>
            </a:r>
            <a:r>
              <a:rPr lang="en-US" baseline="-25000" dirty="0">
                <a:sym typeface="Symbol" charset="0"/>
              </a:rPr>
              <a:t>w</a:t>
            </a:r>
            <a:r>
              <a:rPr lang="en-US" dirty="0">
                <a:sym typeface="Symbol" charset="0"/>
              </a:rPr>
              <a:t>)/</a:t>
            </a:r>
            <a:r>
              <a:rPr lang="en-US" dirty="0"/>
              <a:t>(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g,ad</a:t>
            </a:r>
            <a:r>
              <a:rPr lang="en-US" dirty="0" err="1">
                <a:sym typeface="Symbol" charset="0"/>
              </a:rPr>
              <a:t>-T</a:t>
            </a:r>
            <a:r>
              <a:rPr lang="en-US" baseline="-25000" dirty="0" err="1">
                <a:sym typeface="Symbol" charset="0"/>
              </a:rPr>
              <a:t>g</a:t>
            </a:r>
            <a:r>
              <a:rPr lang="en-US" dirty="0"/>
              <a:t>) = </a:t>
            </a:r>
            <a:r>
              <a:rPr lang="en-US" dirty="0">
                <a:sym typeface="Symbol" charset="0"/>
              </a:rPr>
              <a:t>(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g</a:t>
            </a:r>
            <a:r>
              <a:rPr lang="en-US" dirty="0">
                <a:sym typeface="Symbol" charset="0"/>
              </a:rPr>
              <a:t>-T</a:t>
            </a:r>
            <a:r>
              <a:rPr lang="en-US" baseline="-25000" dirty="0">
                <a:sym typeface="Symbol" charset="0"/>
              </a:rPr>
              <a:t>w</a:t>
            </a:r>
            <a:r>
              <a:rPr lang="en-US" dirty="0">
                <a:sym typeface="Symbol" charset="0"/>
              </a:rPr>
              <a:t>)/</a:t>
            </a:r>
            <a:r>
              <a:rPr lang="en-US" dirty="0"/>
              <a:t>(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g,ad</a:t>
            </a:r>
            <a:r>
              <a:rPr lang="en-US" dirty="0" err="1">
                <a:sym typeface="Symbol" charset="0"/>
              </a:rPr>
              <a:t>-T</a:t>
            </a:r>
            <a:r>
              <a:rPr lang="en-US" baseline="-25000" dirty="0" err="1">
                <a:sym typeface="Symbol" charset="0"/>
              </a:rPr>
              <a:t>g</a:t>
            </a:r>
            <a:r>
              <a:rPr lang="en-US" dirty="0"/>
              <a:t>) = (</a:t>
            </a:r>
            <a:r>
              <a:rPr lang="en-US" dirty="0">
                <a:sym typeface="Symbol" charset="0"/>
              </a:rPr>
              <a:t>x)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>
                <a:sym typeface="Symbol" charset="0"/>
              </a:rPr>
              <a:t></a:t>
            </a:r>
            <a:r>
              <a:rPr lang="en-US" dirty="0"/>
              <a:t>t  or</a:t>
            </a:r>
          </a:p>
          <a:p>
            <a:endParaRPr lang="en-US" sz="500" dirty="0"/>
          </a:p>
          <a:p>
            <a:endParaRPr lang="en-US" altLang="ja-JP" sz="5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8000"/>
                </a:solidFill>
              </a:rPr>
              <a:t>	"</a:t>
            </a:r>
            <a:r>
              <a:rPr lang="en-US" dirty="0">
                <a:solidFill>
                  <a:srgbClr val="008000"/>
                </a:solidFill>
              </a:rPr>
              <a:t>Importance of heat losses</a:t>
            </a:r>
            <a:r>
              <a:rPr lang="en-US" altLang="ja-JP" dirty="0">
                <a:solidFill>
                  <a:srgbClr val="008000"/>
                </a:solidFill>
              </a:rPr>
              <a:t>"</a:t>
            </a:r>
            <a:r>
              <a:rPr lang="en-US" dirty="0">
                <a:solidFill>
                  <a:srgbClr val="008000"/>
                </a:solidFill>
              </a:rPr>
              <a:t> ~ 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(</a:t>
            </a:r>
            <a:r>
              <a:rPr lang="en-US" dirty="0" err="1">
                <a:solidFill>
                  <a:srgbClr val="008000"/>
                </a:solidFill>
                <a:sym typeface="Symbol" charset="0"/>
              </a:rPr>
              <a:t>T</a:t>
            </a:r>
            <a:r>
              <a:rPr lang="en-US" baseline="-25000" dirty="0" err="1">
                <a:solidFill>
                  <a:srgbClr val="008000"/>
                </a:solidFill>
                <a:sym typeface="Symbol" charset="0"/>
              </a:rPr>
              <a:t>g,ad</a:t>
            </a:r>
            <a:r>
              <a:rPr lang="en-US" dirty="0" err="1">
                <a:solidFill>
                  <a:srgbClr val="008000"/>
                </a:solidFill>
                <a:sym typeface="Symbol" charset="0"/>
              </a:rPr>
              <a:t>-T</a:t>
            </a:r>
            <a:r>
              <a:rPr lang="en-US" baseline="-25000" dirty="0" err="1">
                <a:solidFill>
                  <a:srgbClr val="008000"/>
                </a:solidFill>
                <a:sym typeface="Symbol" charset="0"/>
              </a:rPr>
              <a:t>g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)/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  <a:sym typeface="Symbol" charset="0"/>
              </a:rPr>
              <a:t>T</a:t>
            </a:r>
            <a:r>
              <a:rPr lang="en-US" baseline="-25000" dirty="0" err="1">
                <a:solidFill>
                  <a:srgbClr val="008000"/>
                </a:solidFill>
                <a:sym typeface="Symbol" charset="0"/>
              </a:rPr>
              <a:t>g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-T</a:t>
            </a:r>
            <a:r>
              <a:rPr lang="en-US" baseline="-25000" dirty="0">
                <a:solidFill>
                  <a:srgbClr val="008000"/>
                </a:solidFill>
                <a:sym typeface="Symbol" charset="0"/>
              </a:rPr>
              <a:t>w</a:t>
            </a:r>
            <a:r>
              <a:rPr lang="en-US" dirty="0">
                <a:solidFill>
                  <a:srgbClr val="008000"/>
                </a:solidFill>
              </a:rPr>
              <a:t>) ~ 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</a:t>
            </a:r>
            <a:r>
              <a:rPr lang="en-US" dirty="0">
                <a:solidFill>
                  <a:srgbClr val="008000"/>
                </a:solidFill>
              </a:rPr>
              <a:t>t/(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x)</a:t>
            </a:r>
            <a:r>
              <a:rPr lang="en-US" baseline="30000" dirty="0">
                <a:solidFill>
                  <a:srgbClr val="008000"/>
                </a:solidFill>
              </a:rPr>
              <a:t>2</a:t>
            </a:r>
          </a:p>
          <a:p>
            <a:pPr marL="0" indent="0">
              <a:buNone/>
            </a:pPr>
            <a:endParaRPr lang="en-US" sz="500" dirty="0">
              <a:solidFill>
                <a:srgbClr val="008000"/>
              </a:solidFill>
            </a:endParaRPr>
          </a:p>
          <a:p>
            <a:pPr lvl="1"/>
            <a:r>
              <a:rPr lang="en-US" sz="2200" dirty="0"/>
              <a:t>For turbulent flow, </a:t>
            </a:r>
            <a:r>
              <a:rPr lang="en-US" sz="2200" dirty="0">
                <a:sym typeface="Symbol" charset="0"/>
              </a:rPr>
              <a:t> ~ u</a:t>
            </a:r>
            <a:r>
              <a:rPr lang="fr-FR" sz="2200" dirty="0">
                <a:sym typeface="Symbol" charset="0"/>
              </a:rPr>
              <a:t>'</a:t>
            </a:r>
            <a:r>
              <a:rPr lang="en-US" sz="2200" dirty="0">
                <a:sym typeface="Symbol" charset="0"/>
              </a:rPr>
              <a:t>L</a:t>
            </a:r>
            <a:r>
              <a:rPr lang="en-US" sz="2200" baseline="-25000" dirty="0">
                <a:sym typeface="Symbol" charset="0"/>
              </a:rPr>
              <a:t>I</a:t>
            </a:r>
            <a:endParaRPr lang="en-US" sz="2200" dirty="0"/>
          </a:p>
          <a:p>
            <a:pPr lvl="1"/>
            <a:r>
              <a:rPr lang="en-US" sz="2200" dirty="0"/>
              <a:t>In an engine, u</a:t>
            </a:r>
            <a:r>
              <a:rPr lang="fr-FR" sz="2200" dirty="0"/>
              <a:t>'</a:t>
            </a:r>
            <a:r>
              <a:rPr lang="en-US" sz="2200" dirty="0"/>
              <a:t> ~ </a:t>
            </a:r>
            <a:r>
              <a:rPr lang="en-US" sz="2200" dirty="0" err="1"/>
              <a:t>u</a:t>
            </a:r>
            <a:r>
              <a:rPr lang="en-US" sz="2200" baseline="-25000" dirty="0" err="1"/>
              <a:t>piston</a:t>
            </a:r>
            <a:r>
              <a:rPr lang="en-US" sz="2200" dirty="0"/>
              <a:t> ~ SN (S = stroke ~ </a:t>
            </a:r>
            <a:r>
              <a:rPr lang="en-US" sz="2200" dirty="0">
                <a:sym typeface="Symbol" charset="0"/>
              </a:rPr>
              <a:t>x</a:t>
            </a:r>
            <a:r>
              <a:rPr lang="en-US" sz="2200" dirty="0"/>
              <a:t>, N = RPM), </a:t>
            </a:r>
          </a:p>
          <a:p>
            <a:pPr lvl="1">
              <a:buFont typeface="Wingdings" charset="0"/>
              <a:buNone/>
            </a:pPr>
            <a:r>
              <a:rPr lang="en-US" sz="2200" dirty="0"/>
              <a:t>		L</a:t>
            </a:r>
            <a:r>
              <a:rPr lang="en-US" sz="2200" baseline="-25000" dirty="0"/>
              <a:t>I</a:t>
            </a:r>
            <a:r>
              <a:rPr lang="en-US" sz="2200" dirty="0"/>
              <a:t> ~ S ~ </a:t>
            </a:r>
            <a:r>
              <a:rPr lang="en-US" sz="2200" dirty="0">
                <a:sym typeface="Symbol" charset="0"/>
              </a:rPr>
              <a:t>x,</a:t>
            </a:r>
            <a:r>
              <a:rPr lang="en-US" sz="2200" dirty="0"/>
              <a:t> </a:t>
            </a:r>
            <a:r>
              <a:rPr lang="en-US" sz="2200" dirty="0">
                <a:sym typeface="Symbol" charset="0"/>
              </a:rPr>
              <a:t></a:t>
            </a:r>
            <a:r>
              <a:rPr lang="en-US" sz="2200" dirty="0"/>
              <a:t>t ~ 1/N</a:t>
            </a:r>
          </a:p>
          <a:p>
            <a:r>
              <a:rPr lang="en-US" dirty="0"/>
              <a:t>Combining these,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sym typeface="Symbol" charset="0"/>
              </a:rPr>
              <a:t>T</a:t>
            </a:r>
            <a:r>
              <a:rPr lang="en-US" baseline="-25000" dirty="0" err="1">
                <a:solidFill>
                  <a:schemeClr val="accent2"/>
                </a:solidFill>
                <a:sym typeface="Symbol" charset="0"/>
              </a:rPr>
              <a:t>g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-T</a:t>
            </a:r>
            <a:r>
              <a:rPr lang="en-US" baseline="-25000" dirty="0">
                <a:solidFill>
                  <a:schemeClr val="accent2"/>
                </a:solidFill>
                <a:sym typeface="Symbol" charset="0"/>
              </a:rPr>
              <a:t>w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)/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  <a:sym typeface="Symbol" charset="0"/>
              </a:rPr>
              <a:t>T</a:t>
            </a:r>
            <a:r>
              <a:rPr lang="en-US" baseline="-25000" dirty="0" err="1">
                <a:solidFill>
                  <a:schemeClr val="accent2"/>
                </a:solidFill>
                <a:sym typeface="Symbol" charset="0"/>
              </a:rPr>
              <a:t>g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-T</a:t>
            </a:r>
            <a:r>
              <a:rPr lang="en-US" baseline="-25000" dirty="0">
                <a:solidFill>
                  <a:schemeClr val="accent2"/>
                </a:solidFill>
                <a:sym typeface="Symbol" charset="0"/>
              </a:rPr>
              <a:t>∞</a:t>
            </a:r>
            <a:r>
              <a:rPr lang="en-US" dirty="0">
                <a:solidFill>
                  <a:schemeClr val="accent2"/>
                </a:solidFill>
              </a:rPr>
              <a:t>) ~ constant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(independent of engine size (</a:t>
            </a:r>
            <a:r>
              <a:rPr lang="en-US" dirty="0">
                <a:solidFill>
                  <a:schemeClr val="hlink"/>
                </a:solidFill>
                <a:sym typeface="Symbol" charset="0"/>
              </a:rPr>
              <a:t>x) and rotation rate (N))</a:t>
            </a:r>
          </a:p>
          <a:p>
            <a:r>
              <a:rPr lang="en-US" dirty="0"/>
              <a:t>If not turbulent (very low Re, </a:t>
            </a:r>
            <a:r>
              <a:rPr lang="en-US" dirty="0" err="1"/>
              <a:t>Ii.e</a:t>
            </a:r>
            <a:r>
              <a:rPr lang="en-US" dirty="0"/>
              <a:t>. very low speed or very small engine), </a:t>
            </a:r>
            <a:r>
              <a:rPr lang="en-US" dirty="0">
                <a:sym typeface="Symbol" charset="0"/>
              </a:rPr>
              <a:t> ≈ constant (not a function of u’ and L</a:t>
            </a:r>
            <a:r>
              <a:rPr lang="en-US" baseline="-25000" dirty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then </a:t>
            </a:r>
          </a:p>
          <a:p>
            <a:endParaRPr lang="en-US" sz="500" dirty="0">
              <a:sym typeface="Symbol" charset="0"/>
            </a:endParaRPr>
          </a:p>
          <a:p>
            <a:pPr lvl="1">
              <a:buFont typeface="Wingdings" charset="0"/>
              <a:buNone/>
            </a:pPr>
            <a:r>
              <a:rPr lang="en-US" altLang="ja-JP" sz="2200" dirty="0">
                <a:solidFill>
                  <a:srgbClr val="008000"/>
                </a:solidFill>
              </a:rPr>
              <a:t>"</a:t>
            </a:r>
            <a:r>
              <a:rPr lang="en-US" sz="2200" dirty="0">
                <a:solidFill>
                  <a:srgbClr val="008000"/>
                </a:solidFill>
              </a:rPr>
              <a:t>Importance of heat losses</a:t>
            </a:r>
            <a:r>
              <a:rPr lang="en-US" altLang="ja-JP" sz="2200" dirty="0">
                <a:solidFill>
                  <a:srgbClr val="008000"/>
                </a:solidFill>
              </a:rPr>
              <a:t>"</a:t>
            </a:r>
            <a:r>
              <a:rPr lang="en-US" sz="2200" dirty="0">
                <a:solidFill>
                  <a:srgbClr val="008000"/>
                </a:solidFill>
              </a:rPr>
              <a:t> ~ </a:t>
            </a:r>
            <a:r>
              <a:rPr lang="en-US" sz="2200" dirty="0">
                <a:solidFill>
                  <a:srgbClr val="008000"/>
                </a:solidFill>
                <a:sym typeface="Symbol" charset="0"/>
              </a:rPr>
              <a:t></a:t>
            </a:r>
            <a:r>
              <a:rPr lang="en-US" sz="2200" dirty="0">
                <a:solidFill>
                  <a:srgbClr val="008000"/>
                </a:solidFill>
              </a:rPr>
              <a:t>/NS</a:t>
            </a:r>
            <a:r>
              <a:rPr lang="en-US" sz="2200" baseline="30000" dirty="0">
                <a:solidFill>
                  <a:srgbClr val="008000"/>
                </a:solidFill>
              </a:rPr>
              <a:t>2</a:t>
            </a:r>
            <a:endParaRPr lang="en-US" sz="2200" dirty="0">
              <a:sym typeface="Symbol" charset="0"/>
            </a:endParaRPr>
          </a:p>
          <a:p>
            <a:pPr>
              <a:buFont typeface="Wingdings" charset="0"/>
              <a:buNone/>
            </a:pPr>
            <a:endParaRPr lang="en-US" sz="2000" baseline="30000" dirty="0">
              <a:solidFill>
                <a:srgbClr val="2F8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20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Heat transfer - mini-catechism</a:t>
            </a: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66750"/>
            <a:ext cx="8902700" cy="5670550"/>
          </a:xfrm>
        </p:spPr>
        <p:txBody>
          <a:bodyPr/>
          <a:lstStyle/>
          <a:p>
            <a:pPr marL="292100" indent="-292100">
              <a:lnSpc>
                <a:spcPct val="95000"/>
              </a:lnSpc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Why do we have heat loss in engines?</a:t>
            </a:r>
            <a:r>
              <a:rPr lang="en-US" sz="1800" dirty="0"/>
              <a:t>  </a:t>
            </a:r>
          </a:p>
          <a:p>
            <a:pPr marL="292100" indent="-292100">
              <a:lnSpc>
                <a:spcPct val="95000"/>
              </a:lnSpc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1800" b="0" dirty="0">
                <a:latin typeface="Garamond" charset="0"/>
              </a:rPr>
              <a:t>	Because the cylinder wall is </a:t>
            </a:r>
            <a:r>
              <a:rPr lang="en-US" sz="1800" dirty="0">
                <a:latin typeface="Garamond" charset="0"/>
              </a:rPr>
              <a:t>“</a:t>
            </a:r>
            <a:r>
              <a:rPr lang="en-US" sz="1800" b="0" dirty="0">
                <a:latin typeface="Garamond" charset="0"/>
              </a:rPr>
              <a:t>cold</a:t>
            </a:r>
            <a:r>
              <a:rPr lang="en-US" sz="1800" dirty="0">
                <a:latin typeface="Garamond" charset="0"/>
              </a:rPr>
              <a:t>”</a:t>
            </a:r>
            <a:r>
              <a:rPr lang="en-US" sz="1800" b="0" dirty="0">
                <a:latin typeface="Garamond" charset="0"/>
              </a:rPr>
              <a:t> - typically just a little higher than the cooling water temperature, ≈ 120˚C (boiling point at 2 </a:t>
            </a:r>
            <a:r>
              <a:rPr lang="en-US" sz="1800" b="0" dirty="0" err="1">
                <a:latin typeface="Garamond" charset="0"/>
              </a:rPr>
              <a:t>atm</a:t>
            </a:r>
            <a:r>
              <a:rPr lang="en-US" sz="1800" b="0" dirty="0">
                <a:latin typeface="Garamond" charset="0"/>
              </a:rPr>
              <a:t>).  </a:t>
            </a:r>
            <a:r>
              <a:rPr lang="en-US" sz="1800" b="0" dirty="0">
                <a:solidFill>
                  <a:srgbClr val="000000"/>
                </a:solidFill>
                <a:latin typeface="Garamond" charset="0"/>
              </a:rPr>
              <a:t>This is much colder than the gases during combustion (2400K) and during expansion (down to 1200K).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en-US" sz="1800" dirty="0"/>
          </a:p>
          <a:p>
            <a:pPr marL="292100" indent="-292100">
              <a:lnSpc>
                <a:spcPct val="95000"/>
              </a:lnSpc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Why do we need to cool the cylinder?</a:t>
            </a:r>
            <a:r>
              <a:rPr lang="en-US" sz="1800" dirty="0"/>
              <a:t>  </a:t>
            </a:r>
          </a:p>
          <a:p>
            <a:pPr marL="292100" indent="-292100">
              <a:lnSpc>
                <a:spcPct val="95000"/>
              </a:lnSpc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1800" b="0" dirty="0">
                <a:latin typeface="Garamond" charset="0"/>
              </a:rPr>
              <a:t>	To keep the lubricating oil from getting too hot and breaking down.  </a:t>
            </a:r>
            <a:r>
              <a:rPr lang="en-US" sz="1800" b="0" dirty="0">
                <a:solidFill>
                  <a:srgbClr val="000000"/>
                </a:solidFill>
                <a:latin typeface="Garamond" charset="0"/>
              </a:rPr>
              <a:t>Also, with too large a temperature increase, thermal expansion will change the fit between the piston and cylinder and make it too tight or too loose.</a:t>
            </a:r>
            <a:endParaRPr lang="en-US" sz="1800" dirty="0"/>
          </a:p>
          <a:p>
            <a:pPr marL="292100" indent="-292100">
              <a:lnSpc>
                <a:spcPct val="95000"/>
              </a:lnSpc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How significant is the loss?</a:t>
            </a:r>
            <a:r>
              <a:rPr lang="en-US" sz="1800" dirty="0"/>
              <a:t>  </a:t>
            </a:r>
          </a:p>
          <a:p>
            <a:pPr marL="292100" indent="-292100">
              <a:lnSpc>
                <a:spcPct val="95000"/>
              </a:lnSpc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1800" b="0" dirty="0">
                <a:latin typeface="Garamond" charset="0"/>
              </a:rPr>
              <a:t>	See Heywood Fig. 12-4:  At low vehicle speed (meaning:  low engine RPM, low </a:t>
            </a:r>
            <a:r>
              <a:rPr lang="en-US" sz="1800" b="0" dirty="0" err="1">
                <a:latin typeface="Garamond" charset="0"/>
              </a:rPr>
              <a:t>P</a:t>
            </a:r>
            <a:r>
              <a:rPr lang="en-US" sz="1800" b="0" baseline="-25000" dirty="0" err="1">
                <a:latin typeface="Garamond" charset="0"/>
              </a:rPr>
              <a:t>intake</a:t>
            </a:r>
            <a:r>
              <a:rPr lang="en-US" sz="1800" b="0" dirty="0">
                <a:latin typeface="Garamond" charset="0"/>
              </a:rPr>
              <a:t>) 50% of fuel energy is dissipated as cooling system losses; at higher speed, 30%; Heywood (p. 851) states that a 10% decrease in heat loss would mean about 3% increase in BMEP</a:t>
            </a:r>
            <a:endParaRPr lang="en-US" sz="1800" dirty="0"/>
          </a:p>
          <a:p>
            <a:pPr marL="292100" indent="-292100">
              <a:lnSpc>
                <a:spcPct val="95000"/>
              </a:lnSpc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Could we reduce the loss by using a ceramic (or whatever material) engine that could withstand high temperatures without oil lubrication?</a:t>
            </a:r>
            <a:r>
              <a:rPr lang="en-US" sz="1800" dirty="0"/>
              <a:t>  </a:t>
            </a:r>
          </a:p>
          <a:p>
            <a:pPr marL="292100" indent="-292100">
              <a:lnSpc>
                <a:spcPct val="95000"/>
              </a:lnSpc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1800" b="0" dirty="0">
                <a:latin typeface="Garamond" charset="0"/>
              </a:rPr>
              <a:t>	The analysis 2 pages back shows that raising </a:t>
            </a:r>
            <a:r>
              <a:rPr lang="en-US" sz="1800" b="0" dirty="0" err="1">
                <a:latin typeface="Garamond" charset="0"/>
              </a:rPr>
              <a:t>T</a:t>
            </a:r>
            <a:r>
              <a:rPr lang="en-US" sz="1800" b="0" baseline="-25000" dirty="0" err="1">
                <a:latin typeface="Garamond" charset="0"/>
              </a:rPr>
              <a:t>wall</a:t>
            </a:r>
            <a:r>
              <a:rPr lang="en-US" sz="1800" b="0" dirty="0">
                <a:latin typeface="Garamond" charset="0"/>
              </a:rPr>
              <a:t> </a:t>
            </a:r>
            <a:r>
              <a:rPr lang="en-US" sz="1800" b="0" dirty="0" err="1">
                <a:latin typeface="Garamond" charset="0"/>
              </a:rPr>
              <a:t>doesn</a:t>
            </a:r>
            <a:r>
              <a:rPr lang="fr-FR" sz="1800" dirty="0">
                <a:latin typeface="Garamond" charset="0"/>
              </a:rPr>
              <a:t>’</a:t>
            </a:r>
            <a:r>
              <a:rPr lang="fr-FR" sz="1800" dirty="0" err="1">
                <a:latin typeface="Garamond" charset="0"/>
              </a:rPr>
              <a:t>t</a:t>
            </a:r>
            <a:r>
              <a:rPr lang="en-US" sz="1800" dirty="0">
                <a:latin typeface="Garamond" charset="0"/>
              </a:rPr>
              <a:t> increase efficiency;</a:t>
            </a:r>
            <a:r>
              <a:rPr lang="en-US" sz="1800" b="0" dirty="0">
                <a:latin typeface="Garamond" charset="0"/>
              </a:rPr>
              <a:t> what is needed is a more nearly adiabatic engine (lower h). T</a:t>
            </a:r>
            <a:r>
              <a:rPr lang="en-US" sz="1800" b="0" dirty="0">
                <a:solidFill>
                  <a:srgbClr val="000000"/>
                </a:solidFill>
                <a:latin typeface="Garamond" charset="0"/>
              </a:rPr>
              <a:t>his is borne out by many experiments, peaking in the 1980</a:t>
            </a:r>
            <a:r>
              <a:rPr lang="fr-FR" sz="1800" b="0" dirty="0">
                <a:solidFill>
                  <a:srgbClr val="000000"/>
                </a:solidFill>
                <a:latin typeface="Garamond" charset="0"/>
              </a:rPr>
              <a:t>'</a:t>
            </a:r>
            <a:r>
              <a:rPr lang="en-US" sz="1800" b="0" dirty="0">
                <a:solidFill>
                  <a:srgbClr val="000000"/>
                </a:solidFill>
                <a:latin typeface="Garamond" charset="0"/>
              </a:rPr>
              <a:t>s, using so-called "adiabatic" or “low heat rejection” engines made of ceramics.  This raised </a:t>
            </a:r>
            <a:r>
              <a:rPr lang="en-US" altLang="ja-JP" sz="1800" dirty="0" err="1">
                <a:latin typeface="Garamond" charset="0"/>
              </a:rPr>
              <a:t>T</a:t>
            </a:r>
            <a:r>
              <a:rPr lang="en-US" altLang="ja-JP" sz="1800" baseline="-25000" dirty="0" err="1">
                <a:latin typeface="Garamond" charset="0"/>
              </a:rPr>
              <a:t>wall</a:t>
            </a:r>
            <a:r>
              <a:rPr lang="en-US" sz="1800" b="0" dirty="0">
                <a:solidFill>
                  <a:srgbClr val="000000"/>
                </a:solidFill>
                <a:latin typeface="Garamond" charset="0"/>
              </a:rPr>
              <a:t> but </a:t>
            </a:r>
            <a:r>
              <a:rPr lang="en-US" sz="1800" dirty="0">
                <a:solidFill>
                  <a:srgbClr val="000000"/>
                </a:solidFill>
                <a:latin typeface="Garamond" charset="0"/>
              </a:rPr>
              <a:t>caused</a:t>
            </a:r>
            <a:r>
              <a:rPr lang="en-US" sz="1800" b="0" dirty="0">
                <a:solidFill>
                  <a:srgbClr val="000000"/>
                </a:solidFill>
                <a:latin typeface="Garamond" charset="0"/>
              </a:rPr>
              <a:t> more heat transfer during compression, thereby increasing compression work, so the efficiency </a:t>
            </a:r>
            <a:r>
              <a:rPr lang="en-US" sz="1800" b="0" dirty="0" err="1">
                <a:solidFill>
                  <a:srgbClr val="000000"/>
                </a:solidFill>
                <a:latin typeface="Garamond" charset="0"/>
              </a:rPr>
              <a:t>didn</a:t>
            </a:r>
            <a:r>
              <a:rPr lang="fr-FR" sz="1800" dirty="0">
                <a:solidFill>
                  <a:srgbClr val="000000"/>
                </a:solidFill>
                <a:latin typeface="Garamond" charset="0"/>
              </a:rPr>
              <a:t>’</a:t>
            </a:r>
            <a:r>
              <a:rPr lang="en-US" sz="1800" b="0" dirty="0">
                <a:solidFill>
                  <a:srgbClr val="000000"/>
                </a:solidFill>
                <a:latin typeface="Garamond" charset="0"/>
              </a:rPr>
              <a:t>t improve.</a:t>
            </a:r>
            <a:endParaRPr lang="en-US" sz="1800" b="0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866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4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Heat transfer - mini-catechism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655638"/>
            <a:ext cx="8767762" cy="5681662"/>
          </a:xfrm>
        </p:spPr>
        <p:txBody>
          <a:bodyPr/>
          <a:lstStyle/>
          <a:p>
            <a:pPr marL="292100" indent="-292100">
              <a:lnSpc>
                <a:spcPct val="95000"/>
              </a:lnSpc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How can we decrease h?</a:t>
            </a:r>
            <a:r>
              <a:rPr lang="en-US" sz="1800" dirty="0"/>
              <a:t>  </a:t>
            </a:r>
          </a:p>
          <a:p>
            <a:pPr marL="292100" indent="-292100">
              <a:lnSpc>
                <a:spcPct val="95000"/>
              </a:lnSpc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1800" b="0" dirty="0">
                <a:latin typeface="Garamond" charset="0"/>
              </a:rPr>
              <a:t>	Heat transfer in engines is controlled by turbulence, so you need to decrease turbulence</a:t>
            </a:r>
            <a:endParaRPr lang="en-US" sz="1800" dirty="0"/>
          </a:p>
          <a:p>
            <a:pPr marL="292100" indent="-292100">
              <a:lnSpc>
                <a:spcPct val="95000"/>
              </a:lnSpc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How can you do that?</a:t>
            </a:r>
            <a:r>
              <a:rPr lang="en-US" sz="1800" dirty="0"/>
              <a:t>  </a:t>
            </a:r>
          </a:p>
          <a:p>
            <a:pPr marL="292100" indent="-292100">
              <a:lnSpc>
                <a:spcPct val="95000"/>
              </a:lnSpc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/>
              <a:t>	</a:t>
            </a:r>
            <a:r>
              <a:rPr lang="en-US" sz="1800" b="0" dirty="0">
                <a:latin typeface="Garamond" charset="0"/>
              </a:rPr>
              <a:t>Engines are designed for high turbulence, so you could reverse-engineer the engine for lower turbulence (e.g. by avoiding swirl in the intake ports, using </a:t>
            </a:r>
            <a:r>
              <a:rPr lang="en-US" altLang="ja-JP" sz="1800" b="0" dirty="0">
                <a:latin typeface="Garamond" charset="0"/>
              </a:rPr>
              <a:t>"</a:t>
            </a:r>
            <a:r>
              <a:rPr lang="en-US" sz="1800" b="0" dirty="0">
                <a:latin typeface="Garamond" charset="0"/>
              </a:rPr>
              <a:t>anti-squish</a:t>
            </a:r>
            <a:r>
              <a:rPr lang="en-US" altLang="ja-JP" sz="1800" b="0" dirty="0">
                <a:latin typeface="Garamond" charset="0"/>
              </a:rPr>
              <a:t>"</a:t>
            </a:r>
            <a:r>
              <a:rPr lang="en-US" sz="1800" b="0" dirty="0">
                <a:latin typeface="Garamond" charset="0"/>
              </a:rPr>
              <a:t> (see lecture 4), etc.)</a:t>
            </a:r>
            <a:endParaRPr lang="en-US" sz="1800" dirty="0">
              <a:latin typeface="Garamond" charset="0"/>
            </a:endParaRPr>
          </a:p>
          <a:p>
            <a:pPr marL="292100" indent="-292100">
              <a:lnSpc>
                <a:spcPct val="95000"/>
              </a:lnSpc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Why don</a:t>
            </a:r>
            <a:r>
              <a:rPr lang="fr-FR" sz="1800" dirty="0">
                <a:solidFill>
                  <a:schemeClr val="accent2"/>
                </a:solidFill>
              </a:rPr>
              <a:t>'</a:t>
            </a:r>
            <a:r>
              <a:rPr lang="en-US" sz="1800" dirty="0">
                <a:solidFill>
                  <a:schemeClr val="accent2"/>
                </a:solidFill>
              </a:rPr>
              <a:t>t we do that now?</a:t>
            </a:r>
            <a:r>
              <a:rPr lang="en-US" sz="1800" dirty="0"/>
              <a:t>  </a:t>
            </a:r>
          </a:p>
          <a:p>
            <a:pPr marL="292100" indent="-292100">
              <a:lnSpc>
                <a:spcPct val="95000"/>
              </a:lnSpc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/>
              <a:t>	</a:t>
            </a:r>
            <a:r>
              <a:rPr lang="en-US" sz="1800" b="0" dirty="0">
                <a:latin typeface="Garamond" charset="0"/>
              </a:rPr>
              <a:t>Because we need high turbulence (high u</a:t>
            </a:r>
            <a:r>
              <a:rPr lang="fr-FR" sz="1800" b="0" dirty="0">
                <a:latin typeface="Garamond" charset="0"/>
              </a:rPr>
              <a:t>'</a:t>
            </a:r>
            <a:r>
              <a:rPr lang="en-US" sz="1800" b="0" dirty="0">
                <a:latin typeface="Garamond" charset="0"/>
              </a:rPr>
              <a:t>) to get fast burning</a:t>
            </a:r>
          </a:p>
          <a:p>
            <a:pPr marL="292100" indent="-292100">
              <a:lnSpc>
                <a:spcPct val="95000"/>
              </a:lnSpc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Is there any way to burn fast without turbulence?</a:t>
            </a:r>
            <a:r>
              <a:rPr lang="en-US" sz="1800" dirty="0"/>
              <a:t>  </a:t>
            </a:r>
          </a:p>
          <a:p>
            <a:pPr marL="292100" indent="-292100">
              <a:lnSpc>
                <a:spcPct val="95000"/>
              </a:lnSpc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/>
              <a:t>	</a:t>
            </a:r>
            <a:r>
              <a:rPr lang="en-US" sz="1800" b="0" dirty="0">
                <a:latin typeface="Garamond" charset="0"/>
              </a:rPr>
              <a:t>I</a:t>
            </a:r>
            <a:r>
              <a:rPr lang="fr-FR" sz="1800" b="0" dirty="0">
                <a:latin typeface="Garamond" charset="0"/>
              </a:rPr>
              <a:t>'</a:t>
            </a:r>
            <a:r>
              <a:rPr lang="en-US" sz="1800" b="0" dirty="0">
                <a:latin typeface="Garamond" charset="0"/>
              </a:rPr>
              <a:t>m working on that; one possibility is </a:t>
            </a:r>
            <a:r>
              <a:rPr lang="en-US" sz="1800" b="0" dirty="0">
                <a:latin typeface="Garamond" charset="0"/>
                <a:hlinkClick r:id="rId3"/>
              </a:rPr>
              <a:t>transient plasma ignition</a:t>
            </a:r>
            <a:r>
              <a:rPr lang="en-US" sz="1800" b="0" dirty="0">
                <a:latin typeface="Garamond" charset="0"/>
              </a:rPr>
              <a:t>, which produces multiple streamers of electrons, thus multiple ignition sites, for one set of electrodes </a:t>
            </a:r>
          </a:p>
        </p:txBody>
      </p:sp>
      <p:pic>
        <p:nvPicPr>
          <p:cNvPr id="1345540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631890"/>
            <a:ext cx="3513138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5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4208463"/>
            <a:ext cx="2566987" cy="1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55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179888"/>
            <a:ext cx="1833563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45543" name="Text Box 7"/>
          <p:cNvSpPr txBox="1">
            <a:spLocks noChangeArrowheads="1"/>
          </p:cNvSpPr>
          <p:nvPr/>
        </p:nvSpPr>
        <p:spPr bwMode="auto">
          <a:xfrm rot="16200000">
            <a:off x="4056063" y="48355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Cylinder pressure (lb/in</a:t>
            </a:r>
            <a:r>
              <a:rPr lang="en-US" sz="1600" baseline="30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86305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1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1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AirCyclesForRecips.xls</a:t>
            </a:r>
            <a:r>
              <a:rPr lang="en-US" dirty="0"/>
              <a:t> spreadsheet - how it works and how to use it</a:t>
            </a:r>
          </a:p>
          <a:p>
            <a:r>
              <a:rPr lang="en-US" dirty="0"/>
              <a:t>Some non-ideal effects</a:t>
            </a:r>
          </a:p>
          <a:p>
            <a:pPr lvl="1"/>
            <a:r>
              <a:rPr lang="en-US" dirty="0"/>
              <a:t>Irreversible compression/expansion</a:t>
            </a:r>
          </a:p>
          <a:p>
            <a:pPr lvl="1"/>
            <a:r>
              <a:rPr lang="en-US" dirty="0"/>
              <a:t>Heat transfer to gas during cycle</a:t>
            </a:r>
          </a:p>
          <a:p>
            <a:pPr lvl="1"/>
            <a:r>
              <a:rPr lang="en-US" dirty="0"/>
              <a:t>Finite burn time / spark advance</a:t>
            </a:r>
          </a:p>
          <a:p>
            <a:pPr lvl="1"/>
            <a:r>
              <a:rPr lang="en-US" dirty="0"/>
              <a:t>Exhaust residual</a:t>
            </a:r>
          </a:p>
          <a:p>
            <a:pPr lvl="1"/>
            <a:r>
              <a:rPr lang="en-US" dirty="0"/>
              <a:t>Friction</a:t>
            </a:r>
          </a:p>
          <a:p>
            <a:r>
              <a:rPr lang="en-US" dirty="0"/>
              <a:t>Factors that limit maximum RPM</a:t>
            </a:r>
          </a:p>
          <a:p>
            <a:r>
              <a:rPr lang="en-US" dirty="0"/>
              <a:t>Performance plots - Power &amp; Torque vs. RPM</a:t>
            </a:r>
          </a:p>
        </p:txBody>
      </p:sp>
    </p:spTree>
    <p:extLst>
      <p:ext uri="{BB962C8B-B14F-4D97-AF65-F5344CB8AC3E}">
        <p14:creationId xmlns:p14="http://schemas.microsoft.com/office/powerpoint/2010/main" val="29587314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47586" name="Object 2"/>
          <p:cNvGraphicFramePr>
            <a:graphicFrameLocks noChangeAspect="1"/>
          </p:cNvGraphicFramePr>
          <p:nvPr/>
        </p:nvGraphicFramePr>
        <p:xfrm>
          <a:off x="1593850" y="2249488"/>
          <a:ext cx="6407150" cy="38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0" name="Worksheet" r:id="rId4" imgW="5346192" imgH="4102608" progId="Excel.Sheet.8">
                  <p:embed/>
                </p:oleObj>
              </mc:Choice>
              <mc:Fallback>
                <p:oleObj name="Worksheet" r:id="rId4" imgW="5346192" imgH="41026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728"/>
                      <a:stretch>
                        <a:fillRect/>
                      </a:stretch>
                    </p:blipFill>
                    <p:spPr bwMode="auto">
                      <a:xfrm>
                        <a:off x="1593850" y="2249488"/>
                        <a:ext cx="6407150" cy="389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75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506519"/>
              </p:ext>
            </p:extLst>
          </p:nvPr>
        </p:nvGraphicFramePr>
        <p:xfrm>
          <a:off x="1582738" y="2217183"/>
          <a:ext cx="6438900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01" name="Worksheet" r:id="rId6" imgW="22275800" imgH="17094200" progId="Excel.Sheet.8">
                  <p:embed/>
                </p:oleObj>
              </mc:Choice>
              <mc:Fallback>
                <p:oleObj name="Worksheet" r:id="rId6" imgW="22275800" imgH="1709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505"/>
                      <a:stretch>
                        <a:fillRect/>
                      </a:stretch>
                    </p:blipFill>
                    <p:spPr bwMode="auto">
                      <a:xfrm>
                        <a:off x="1582738" y="2217183"/>
                        <a:ext cx="6438900" cy="39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80975"/>
            <a:ext cx="8445500" cy="381000"/>
          </a:xfrm>
        </p:spPr>
        <p:txBody>
          <a:bodyPr/>
          <a:lstStyle/>
          <a:p>
            <a:r>
              <a:rPr lang="en-US" dirty="0"/>
              <a:t>Slow burn</a:t>
            </a:r>
          </a:p>
        </p:txBody>
      </p:sp>
      <p:sp>
        <p:nvSpPr>
          <p:cNvPr id="134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5263" y="674688"/>
            <a:ext cx="8948737" cy="568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For ignition before the minimum volume (</a:t>
            </a:r>
            <a:r>
              <a:rPr lang="en-US" sz="1800" b="1" dirty="0">
                <a:solidFill>
                  <a:srgbClr val="FF0000"/>
                </a:solidFill>
              </a:rPr>
              <a:t>B</a:t>
            </a:r>
            <a:r>
              <a:rPr lang="en-US" sz="1800" dirty="0"/>
              <a:t>efore </a:t>
            </a:r>
            <a:r>
              <a:rPr lang="en-US" altLang="ja-JP" sz="1800" b="1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op </a:t>
            </a:r>
            <a:r>
              <a:rPr lang="en-US" sz="1800" b="1" dirty="0">
                <a:solidFill>
                  <a:srgbClr val="FF0000"/>
                </a:solidFill>
              </a:rPr>
              <a:t>D</a:t>
            </a:r>
            <a:r>
              <a:rPr lang="en-US" sz="1800" dirty="0"/>
              <a:t>ead </a:t>
            </a:r>
            <a:r>
              <a:rPr lang="en-US" sz="1800" b="1" dirty="0">
                <a:solidFill>
                  <a:srgbClr val="FF0000"/>
                </a:solidFill>
              </a:rPr>
              <a:t>C</a:t>
            </a:r>
            <a:r>
              <a:rPr lang="en-US" sz="1800" dirty="0"/>
              <a:t>enter, </a:t>
            </a:r>
            <a:r>
              <a:rPr lang="en-US" sz="1800" dirty="0">
                <a:solidFill>
                  <a:srgbClr val="FF0000"/>
                </a:solidFill>
              </a:rPr>
              <a:t>BTDC</a:t>
            </a:r>
            <a:r>
              <a:rPr lang="en-US" sz="1800" dirty="0"/>
              <a:t>), P increases faster (since both compression AND burning), but same minimum volume must be reached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Burning </a:t>
            </a:r>
            <a:r>
              <a:rPr lang="en-US" sz="1800" b="1" dirty="0">
                <a:solidFill>
                  <a:srgbClr val="FF0000"/>
                </a:solidFill>
              </a:rPr>
              <a:t>A</a:t>
            </a:r>
            <a:r>
              <a:rPr lang="en-US" sz="1800" dirty="0"/>
              <a:t>fter </a:t>
            </a:r>
            <a:r>
              <a:rPr lang="en-US" sz="1800" b="1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op </a:t>
            </a:r>
            <a:r>
              <a:rPr lang="en-US" sz="1800" b="1" dirty="0">
                <a:solidFill>
                  <a:srgbClr val="FF0000"/>
                </a:solidFill>
              </a:rPr>
              <a:t>D</a:t>
            </a:r>
            <a:r>
              <a:rPr lang="en-US" sz="1800" dirty="0"/>
              <a:t>ead </a:t>
            </a:r>
            <a:r>
              <a:rPr lang="en-US" sz="1800" b="1" dirty="0">
                <a:solidFill>
                  <a:srgbClr val="FF0000"/>
                </a:solidFill>
              </a:rPr>
              <a:t>C</a:t>
            </a:r>
            <a:r>
              <a:rPr lang="en-US" sz="1800" dirty="0"/>
              <a:t>enter (</a:t>
            </a:r>
            <a:r>
              <a:rPr lang="en-US" sz="1800" dirty="0">
                <a:solidFill>
                  <a:srgbClr val="FF0000"/>
                </a:solidFill>
              </a:rPr>
              <a:t>ATDC</a:t>
            </a:r>
            <a:r>
              <a:rPr lang="en-US" sz="1800" dirty="0"/>
              <a:t>) leads to much lower peak P (some burning during expansion) but somewhat higher P during expansion</a:t>
            </a:r>
            <a:endParaRPr lang="en-US" sz="2000" dirty="0"/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>
            <a:off x="122899" y="6008688"/>
            <a:ext cx="8993791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0" algn="l"/>
                <a:tab pos="571500" algn="l"/>
                <a:tab pos="1092200" algn="l"/>
                <a:tab pos="1595438" algn="l"/>
              </a:tabLst>
            </a:pPr>
            <a:r>
              <a:rPr lang="en-US" sz="1500" dirty="0">
                <a:solidFill>
                  <a:srgbClr val="2F8B20"/>
                </a:solidFill>
              </a:rPr>
              <a:t>r = 3, </a:t>
            </a:r>
            <a:r>
              <a:rPr lang="en-US" sz="15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500" dirty="0">
                <a:solidFill>
                  <a:srgbClr val="2F8B20"/>
                </a:solidFill>
              </a:rPr>
              <a:t> = 1.3, f = 0.01, Q</a:t>
            </a:r>
            <a:r>
              <a:rPr lang="en-US" sz="1500" baseline="-25000" dirty="0">
                <a:solidFill>
                  <a:srgbClr val="2F8B20"/>
                </a:solidFill>
              </a:rPr>
              <a:t>R</a:t>
            </a:r>
            <a:r>
              <a:rPr lang="en-US" sz="1500" dirty="0">
                <a:solidFill>
                  <a:srgbClr val="2F8B20"/>
                </a:solidFill>
              </a:rPr>
              <a:t> = 4.5 x 10</a:t>
            </a:r>
            <a:r>
              <a:rPr lang="en-US" sz="1500" baseline="30000" dirty="0">
                <a:solidFill>
                  <a:srgbClr val="2F8B20"/>
                </a:solidFill>
              </a:rPr>
              <a:t>7</a:t>
            </a:r>
            <a:r>
              <a:rPr lang="en-US" sz="1500" dirty="0">
                <a:solidFill>
                  <a:srgbClr val="2F8B20"/>
                </a:solidFill>
              </a:rPr>
              <a:t> J/kg, T</a:t>
            </a:r>
            <a:r>
              <a:rPr lang="en-US" sz="1500" baseline="-25000" dirty="0">
                <a:solidFill>
                  <a:srgbClr val="2F8B20"/>
                </a:solidFill>
              </a:rPr>
              <a:t>in</a:t>
            </a:r>
            <a:r>
              <a:rPr lang="en-US" sz="1500" dirty="0">
                <a:solidFill>
                  <a:srgbClr val="2F8B20"/>
                </a:solidFill>
              </a:rPr>
              <a:t> = 300K, P</a:t>
            </a:r>
            <a:r>
              <a:rPr lang="en-US" sz="1500" baseline="-25000" dirty="0">
                <a:solidFill>
                  <a:srgbClr val="2F8B20"/>
                </a:solidFill>
              </a:rPr>
              <a:t>in</a:t>
            </a:r>
            <a:r>
              <a:rPr lang="en-US" sz="1500" dirty="0">
                <a:solidFill>
                  <a:srgbClr val="2F8B20"/>
                </a:solidFill>
              </a:rPr>
              <a:t> = 1 </a:t>
            </a:r>
            <a:r>
              <a:rPr lang="en-US" sz="1500" dirty="0" err="1">
                <a:solidFill>
                  <a:srgbClr val="2F8B20"/>
                </a:solidFill>
              </a:rPr>
              <a:t>atm</a:t>
            </a:r>
            <a:r>
              <a:rPr lang="en-US" sz="1500" dirty="0">
                <a:solidFill>
                  <a:srgbClr val="2F8B20"/>
                </a:solidFill>
              </a:rPr>
              <a:t>, </a:t>
            </a:r>
            <a:r>
              <a:rPr lang="en-US" sz="1500" dirty="0" err="1">
                <a:solidFill>
                  <a:srgbClr val="2F8B20"/>
                </a:solidFill>
              </a:rPr>
              <a:t>P</a:t>
            </a:r>
            <a:r>
              <a:rPr lang="en-US" sz="1500" baseline="-25000" dirty="0" err="1">
                <a:solidFill>
                  <a:srgbClr val="2F8B20"/>
                </a:solidFill>
              </a:rPr>
              <a:t>exh</a:t>
            </a:r>
            <a:r>
              <a:rPr lang="en-US" sz="1500" dirty="0">
                <a:solidFill>
                  <a:srgbClr val="2F8B20"/>
                </a:solidFill>
              </a:rPr>
              <a:t> = 1 </a:t>
            </a:r>
            <a:r>
              <a:rPr lang="en-US" sz="1500" dirty="0" err="1">
                <a:solidFill>
                  <a:srgbClr val="2F8B20"/>
                </a:solidFill>
              </a:rPr>
              <a:t>atm</a:t>
            </a:r>
            <a:r>
              <a:rPr lang="en-US" sz="1500" dirty="0">
                <a:solidFill>
                  <a:srgbClr val="2F8B20"/>
                </a:solidFill>
              </a:rPr>
              <a:t>, </a:t>
            </a:r>
            <a:r>
              <a:rPr lang="en-US" sz="1500" dirty="0" err="1">
                <a:solidFill>
                  <a:srgbClr val="2F8B20"/>
                </a:solidFill>
              </a:rPr>
              <a:t>BurnRateProfile</a:t>
            </a:r>
            <a:r>
              <a:rPr lang="en-US" sz="1500" dirty="0">
                <a:solidFill>
                  <a:srgbClr val="2F8B20"/>
                </a:solidFill>
              </a:rPr>
              <a:t> = 1, </a:t>
            </a:r>
            <a:r>
              <a:rPr lang="en-US" sz="1500" dirty="0" err="1">
                <a:solidFill>
                  <a:srgbClr val="2F8B20"/>
                </a:solidFill>
              </a:rPr>
              <a:t>ExhRes</a:t>
            </a:r>
            <a:r>
              <a:rPr lang="en-US" sz="1500" dirty="0">
                <a:solidFill>
                  <a:srgbClr val="2F8B20"/>
                </a:solidFill>
              </a:rPr>
              <a:t> = FALSE, </a:t>
            </a:r>
            <a:r>
              <a:rPr lang="en-US" sz="1500" dirty="0" err="1">
                <a:solidFill>
                  <a:srgbClr val="2F8B20"/>
                </a:solidFill>
              </a:rPr>
              <a:t>Const</a:t>
            </a:r>
            <a:r>
              <a:rPr lang="en-US" sz="1500" dirty="0">
                <a:solidFill>
                  <a:srgbClr val="2F8B20"/>
                </a:solidFill>
              </a:rPr>
              <a:t>-v comb = TRUE, </a:t>
            </a:r>
            <a:r>
              <a:rPr lang="en-US" sz="1500" dirty="0" err="1">
                <a:solidFill>
                  <a:srgbClr val="2F8B20"/>
                </a:solidFill>
              </a:rPr>
              <a:t>ComplExp</a:t>
            </a:r>
            <a:r>
              <a:rPr lang="en-US" sz="1500" dirty="0">
                <a:solidFill>
                  <a:srgbClr val="2F8B20"/>
                </a:solidFill>
              </a:rPr>
              <a:t> = FALSE, </a:t>
            </a:r>
            <a:r>
              <a:rPr lang="en-US" sz="1500" dirty="0">
                <a:solidFill>
                  <a:srgbClr val="2F8B20"/>
                </a:solidFill>
                <a:sym typeface="Symbol" charset="0"/>
              </a:rPr>
              <a:t>h = 0, </a:t>
            </a:r>
            <a:r>
              <a:rPr lang="en-US" sz="1500" dirty="0" err="1">
                <a:solidFill>
                  <a:srgbClr val="2F8B20"/>
                </a:solidFill>
                <a:sym typeface="Symbol" charset="0"/>
              </a:rPr>
              <a:t>T</a:t>
            </a:r>
            <a:r>
              <a:rPr lang="en-US" sz="1500" baseline="-25000" dirty="0" err="1">
                <a:solidFill>
                  <a:srgbClr val="2F8B20"/>
                </a:solidFill>
                <a:sym typeface="Symbol" charset="0"/>
              </a:rPr>
              <a:t>wall</a:t>
            </a:r>
            <a:r>
              <a:rPr lang="en-US" sz="1500" dirty="0">
                <a:solidFill>
                  <a:srgbClr val="2F8B20"/>
                </a:solidFill>
                <a:sym typeface="Symbol" charset="0"/>
              </a:rPr>
              <a:t> = 400K, </a:t>
            </a:r>
            <a:r>
              <a:rPr lang="en-US" sz="15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sz="1500" dirty="0">
                <a:solidFill>
                  <a:srgbClr val="2F8B20"/>
                </a:solidFill>
                <a:sym typeface="Symbol" charset="0"/>
              </a:rPr>
              <a:t> = </a:t>
            </a:r>
            <a:r>
              <a:rPr lang="en-US" sz="15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sz="1500" dirty="0">
                <a:solidFill>
                  <a:srgbClr val="2F8B20"/>
                </a:solidFill>
                <a:sym typeface="Symbol" charset="0"/>
              </a:rPr>
              <a:t> = 1</a:t>
            </a:r>
          </a:p>
        </p:txBody>
      </p:sp>
      <p:sp>
        <p:nvSpPr>
          <p:cNvPr id="1347591" name="Rectangle 7"/>
          <p:cNvSpPr>
            <a:spLocks noChangeArrowheads="1"/>
          </p:cNvSpPr>
          <p:nvPr/>
        </p:nvSpPr>
        <p:spPr bwMode="auto">
          <a:xfrm>
            <a:off x="4775200" y="2489200"/>
            <a:ext cx="27511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Red solid: </a:t>
            </a:r>
            <a:r>
              <a:rPr lang="en-US" sz="1600" dirty="0" err="1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BurnStart</a:t>
            </a:r>
            <a:r>
              <a:rPr lang="en-US" sz="1600" dirty="0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 =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   </a:t>
            </a:r>
            <a:r>
              <a:rPr lang="en-US" sz="1600" dirty="0" err="1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BurnEnd</a:t>
            </a:r>
            <a:r>
              <a:rPr lang="en-US" sz="1600" dirty="0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 = 0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Blue dashed: </a:t>
            </a:r>
            <a:r>
              <a:rPr lang="en-US" sz="1600" dirty="0" err="1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BurnStart</a:t>
            </a: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 =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   0.1, </a:t>
            </a:r>
            <a:r>
              <a:rPr lang="en-US" sz="1600" dirty="0" err="1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BurnEnd</a:t>
            </a: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 = 0.1</a:t>
            </a:r>
            <a:endParaRPr lang="en-US" sz="1600" dirty="0">
              <a:solidFill>
                <a:srgbClr val="2F8B20"/>
              </a:solidFill>
              <a:latin typeface="Arial"/>
              <a:cs typeface="Arial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420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49634" name="Object 2"/>
          <p:cNvGraphicFramePr>
            <a:graphicFrameLocks noChangeAspect="1"/>
          </p:cNvGraphicFramePr>
          <p:nvPr/>
        </p:nvGraphicFramePr>
        <p:xfrm>
          <a:off x="1293813" y="2228850"/>
          <a:ext cx="677068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4" name="Worksheet" r:id="rId4" imgW="5638800" imgH="3898392" progId="Excel.Sheet.8">
                  <p:embed/>
                </p:oleObj>
              </mc:Choice>
              <mc:Fallback>
                <p:oleObj name="Worksheet" r:id="rId4" imgW="5638800" imgH="38983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87"/>
                      <a:stretch>
                        <a:fillRect/>
                      </a:stretch>
                    </p:blipFill>
                    <p:spPr bwMode="auto">
                      <a:xfrm>
                        <a:off x="1293813" y="2228850"/>
                        <a:ext cx="6770687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49272"/>
              </p:ext>
            </p:extLst>
          </p:nvPr>
        </p:nvGraphicFramePr>
        <p:xfrm>
          <a:off x="1284288" y="2240995"/>
          <a:ext cx="6773862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5" name="Worksheet" r:id="rId6" imgW="5638800" imgH="3898392" progId="Excel.Sheet.8">
                  <p:embed/>
                </p:oleObj>
              </mc:Choice>
              <mc:Fallback>
                <p:oleObj name="Worksheet" r:id="rId6" imgW="5638800" imgH="38983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87"/>
                      <a:stretch>
                        <a:fillRect/>
                      </a:stretch>
                    </p:blipFill>
                    <p:spPr bwMode="auto">
                      <a:xfrm>
                        <a:off x="1284288" y="2240995"/>
                        <a:ext cx="6773862" cy="390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27000"/>
            <a:ext cx="8445500" cy="381000"/>
          </a:xfrm>
        </p:spPr>
        <p:txBody>
          <a:bodyPr/>
          <a:lstStyle/>
          <a:p>
            <a:r>
              <a:rPr lang="en-US" dirty="0"/>
              <a:t>Slow burn</a:t>
            </a:r>
          </a:p>
        </p:txBody>
      </p:sp>
      <p:sp>
        <p:nvSpPr>
          <p:cNvPr id="134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8125" y="566415"/>
            <a:ext cx="8770938" cy="574833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1800" dirty="0"/>
              <a:t>Burn starts earlier in compression process, has to go to same v, result is higher s to get same heat addition (= ∫</a:t>
            </a:r>
            <a:r>
              <a:rPr lang="en-US" sz="1800" dirty="0" err="1"/>
              <a:t>Tds</a:t>
            </a:r>
            <a:r>
              <a:rPr lang="en-US" sz="1800" dirty="0"/>
              <a:t>)</a:t>
            </a:r>
          </a:p>
          <a:p>
            <a:pPr>
              <a:lnSpc>
                <a:spcPct val="95000"/>
              </a:lnSpc>
            </a:pPr>
            <a:r>
              <a:rPr lang="en-US" sz="1800" dirty="0"/>
              <a:t>Difference in work: 2 triangular slivers vs. rectangle</a:t>
            </a:r>
          </a:p>
          <a:p>
            <a:pPr>
              <a:lnSpc>
                <a:spcPct val="95000"/>
              </a:lnSpc>
            </a:pPr>
            <a:r>
              <a:rPr lang="en-US" sz="1800" dirty="0"/>
              <a:t>Burning BTDC or ATDC ALWAYS leads to lower efficiency since ALWAYS lower T</a:t>
            </a:r>
            <a:r>
              <a:rPr lang="en-US" sz="1800" baseline="-25000" dirty="0"/>
              <a:t>H</a:t>
            </a:r>
            <a:r>
              <a:rPr lang="en-US" sz="1800" dirty="0"/>
              <a:t> for same T</a:t>
            </a:r>
            <a:r>
              <a:rPr lang="en-US" sz="1800" baseline="-25000" dirty="0"/>
              <a:t>L</a:t>
            </a:r>
            <a:r>
              <a:rPr lang="en-US" sz="1800" dirty="0"/>
              <a:t>, thus ALWAYS lower efficiency Carnot </a:t>
            </a:r>
            <a:r>
              <a:rPr lang="en-US" altLang="ja-JP" sz="1800" dirty="0"/>
              <a:t>"</a:t>
            </a:r>
            <a:r>
              <a:rPr lang="en-US" sz="1800" dirty="0"/>
              <a:t>strips</a:t>
            </a:r>
            <a:r>
              <a:rPr lang="en-US" altLang="ja-JP" sz="1800" dirty="0"/>
              <a:t>"</a:t>
            </a:r>
            <a:endParaRPr lang="en-US" sz="1800" dirty="0"/>
          </a:p>
          <a:p>
            <a:pPr>
              <a:lnSpc>
                <a:spcPct val="95000"/>
              </a:lnSpc>
            </a:pPr>
            <a:r>
              <a:rPr lang="en-US" sz="1800" dirty="0"/>
              <a:t>Moderate effect on </a:t>
            </a:r>
            <a:r>
              <a:rPr lang="en-US" sz="1800" dirty="0">
                <a:solidFill>
                  <a:schemeClr val="hlink"/>
                </a:solidFill>
                <a:sym typeface="Symbol" charset="0"/>
              </a:rPr>
              <a:t></a:t>
            </a:r>
            <a:r>
              <a:rPr lang="en-US" sz="1800" baseline="-25000" dirty="0" err="1">
                <a:solidFill>
                  <a:schemeClr val="hlink"/>
                </a:solidFill>
                <a:sym typeface="Symbol" charset="0"/>
              </a:rPr>
              <a:t>th</a:t>
            </a:r>
            <a:r>
              <a:rPr lang="en-US" sz="1800" dirty="0">
                <a:solidFill>
                  <a:schemeClr val="hlink"/>
                </a:solidFill>
                <a:sym typeface="Symbol" charset="0"/>
              </a:rPr>
              <a:t> - 0.281 (Instant burn)</a:t>
            </a:r>
            <a:r>
              <a:rPr lang="en-US" sz="1800" dirty="0">
                <a:sym typeface="Symbol" charset="0"/>
              </a:rPr>
              <a:t> vs. </a:t>
            </a:r>
            <a:r>
              <a:rPr lang="en-US" sz="1800" dirty="0">
                <a:solidFill>
                  <a:schemeClr val="accent2"/>
                </a:solidFill>
                <a:sym typeface="Symbol" charset="0"/>
              </a:rPr>
              <a:t>0.242 (slow burn)</a:t>
            </a:r>
            <a:r>
              <a:rPr lang="en-US" sz="1800" dirty="0">
                <a:sym typeface="Symbol" charset="0"/>
              </a:rPr>
              <a:t> for case shown</a:t>
            </a:r>
            <a:r>
              <a:rPr lang="en-US" sz="2000" dirty="0">
                <a:sym typeface="Symbol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2899" y="6008688"/>
            <a:ext cx="8993791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0" algn="l"/>
                <a:tab pos="571500" algn="l"/>
                <a:tab pos="1092200" algn="l"/>
                <a:tab pos="1595438" algn="l"/>
              </a:tabLst>
            </a:pPr>
            <a:r>
              <a:rPr lang="en-US" sz="1500" dirty="0">
                <a:solidFill>
                  <a:srgbClr val="2F8B20"/>
                </a:solidFill>
              </a:rPr>
              <a:t>r = 3, </a:t>
            </a:r>
            <a:r>
              <a:rPr lang="en-US" sz="15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500" dirty="0">
                <a:solidFill>
                  <a:srgbClr val="2F8B20"/>
                </a:solidFill>
              </a:rPr>
              <a:t> = 1.3, f = 0.01, Q</a:t>
            </a:r>
            <a:r>
              <a:rPr lang="en-US" sz="1500" baseline="-25000" dirty="0">
                <a:solidFill>
                  <a:srgbClr val="2F8B20"/>
                </a:solidFill>
              </a:rPr>
              <a:t>R</a:t>
            </a:r>
            <a:r>
              <a:rPr lang="en-US" sz="1500" dirty="0">
                <a:solidFill>
                  <a:srgbClr val="2F8B20"/>
                </a:solidFill>
              </a:rPr>
              <a:t> = 4.5 x 10</a:t>
            </a:r>
            <a:r>
              <a:rPr lang="en-US" sz="1500" baseline="30000" dirty="0">
                <a:solidFill>
                  <a:srgbClr val="2F8B20"/>
                </a:solidFill>
              </a:rPr>
              <a:t>7</a:t>
            </a:r>
            <a:r>
              <a:rPr lang="en-US" sz="1500" dirty="0">
                <a:solidFill>
                  <a:srgbClr val="2F8B20"/>
                </a:solidFill>
              </a:rPr>
              <a:t> J/kg, T</a:t>
            </a:r>
            <a:r>
              <a:rPr lang="en-US" sz="1500" baseline="-25000" dirty="0">
                <a:solidFill>
                  <a:srgbClr val="2F8B20"/>
                </a:solidFill>
              </a:rPr>
              <a:t>in</a:t>
            </a:r>
            <a:r>
              <a:rPr lang="en-US" sz="1500" dirty="0">
                <a:solidFill>
                  <a:srgbClr val="2F8B20"/>
                </a:solidFill>
              </a:rPr>
              <a:t> = 300K, P</a:t>
            </a:r>
            <a:r>
              <a:rPr lang="en-US" sz="1500" baseline="-25000" dirty="0">
                <a:solidFill>
                  <a:srgbClr val="2F8B20"/>
                </a:solidFill>
              </a:rPr>
              <a:t>in</a:t>
            </a:r>
            <a:r>
              <a:rPr lang="en-US" sz="1500" dirty="0">
                <a:solidFill>
                  <a:srgbClr val="2F8B20"/>
                </a:solidFill>
              </a:rPr>
              <a:t> = 1 </a:t>
            </a:r>
            <a:r>
              <a:rPr lang="en-US" sz="1500" dirty="0" err="1">
                <a:solidFill>
                  <a:srgbClr val="2F8B20"/>
                </a:solidFill>
              </a:rPr>
              <a:t>atm</a:t>
            </a:r>
            <a:r>
              <a:rPr lang="en-US" sz="1500" dirty="0">
                <a:solidFill>
                  <a:srgbClr val="2F8B20"/>
                </a:solidFill>
              </a:rPr>
              <a:t>, </a:t>
            </a:r>
            <a:r>
              <a:rPr lang="en-US" sz="1500" dirty="0" err="1">
                <a:solidFill>
                  <a:srgbClr val="2F8B20"/>
                </a:solidFill>
              </a:rPr>
              <a:t>P</a:t>
            </a:r>
            <a:r>
              <a:rPr lang="en-US" sz="1500" baseline="-25000" dirty="0" err="1">
                <a:solidFill>
                  <a:srgbClr val="2F8B20"/>
                </a:solidFill>
              </a:rPr>
              <a:t>exh</a:t>
            </a:r>
            <a:r>
              <a:rPr lang="en-US" sz="1500" dirty="0">
                <a:solidFill>
                  <a:srgbClr val="2F8B20"/>
                </a:solidFill>
              </a:rPr>
              <a:t> = 1 </a:t>
            </a:r>
            <a:r>
              <a:rPr lang="en-US" sz="1500" dirty="0" err="1">
                <a:solidFill>
                  <a:srgbClr val="2F8B20"/>
                </a:solidFill>
              </a:rPr>
              <a:t>atm</a:t>
            </a:r>
            <a:r>
              <a:rPr lang="en-US" sz="1500" dirty="0">
                <a:solidFill>
                  <a:srgbClr val="2F8B20"/>
                </a:solidFill>
              </a:rPr>
              <a:t>, </a:t>
            </a:r>
            <a:r>
              <a:rPr lang="en-US" sz="1500" dirty="0" err="1">
                <a:solidFill>
                  <a:srgbClr val="2F8B20"/>
                </a:solidFill>
              </a:rPr>
              <a:t>BurnRateProfile</a:t>
            </a:r>
            <a:r>
              <a:rPr lang="en-US" sz="1500" dirty="0">
                <a:solidFill>
                  <a:srgbClr val="2F8B20"/>
                </a:solidFill>
              </a:rPr>
              <a:t> = 1, </a:t>
            </a:r>
            <a:r>
              <a:rPr lang="en-US" sz="1500" dirty="0" err="1">
                <a:solidFill>
                  <a:srgbClr val="2F8B20"/>
                </a:solidFill>
              </a:rPr>
              <a:t>ExhRes</a:t>
            </a:r>
            <a:r>
              <a:rPr lang="en-US" sz="1500" dirty="0">
                <a:solidFill>
                  <a:srgbClr val="2F8B20"/>
                </a:solidFill>
              </a:rPr>
              <a:t> = FALSE, </a:t>
            </a:r>
            <a:r>
              <a:rPr lang="en-US" sz="1500" dirty="0" err="1">
                <a:solidFill>
                  <a:srgbClr val="2F8B20"/>
                </a:solidFill>
              </a:rPr>
              <a:t>Const</a:t>
            </a:r>
            <a:r>
              <a:rPr lang="en-US" sz="1500" dirty="0">
                <a:solidFill>
                  <a:srgbClr val="2F8B20"/>
                </a:solidFill>
              </a:rPr>
              <a:t>-v comb = TRUE, </a:t>
            </a:r>
            <a:r>
              <a:rPr lang="en-US" sz="1500" dirty="0" err="1">
                <a:solidFill>
                  <a:srgbClr val="2F8B20"/>
                </a:solidFill>
              </a:rPr>
              <a:t>ComplExp</a:t>
            </a:r>
            <a:r>
              <a:rPr lang="en-US" sz="1500" dirty="0">
                <a:solidFill>
                  <a:srgbClr val="2F8B20"/>
                </a:solidFill>
              </a:rPr>
              <a:t> = FALSE, </a:t>
            </a:r>
            <a:r>
              <a:rPr lang="en-US" sz="1500" dirty="0">
                <a:solidFill>
                  <a:srgbClr val="2F8B20"/>
                </a:solidFill>
                <a:sym typeface="Symbol" charset="0"/>
              </a:rPr>
              <a:t>h = 0, </a:t>
            </a:r>
            <a:r>
              <a:rPr lang="en-US" sz="1500" dirty="0" err="1">
                <a:solidFill>
                  <a:srgbClr val="2F8B20"/>
                </a:solidFill>
                <a:sym typeface="Symbol" charset="0"/>
              </a:rPr>
              <a:t>T</a:t>
            </a:r>
            <a:r>
              <a:rPr lang="en-US" sz="1500" baseline="-25000" dirty="0" err="1">
                <a:solidFill>
                  <a:srgbClr val="2F8B20"/>
                </a:solidFill>
                <a:sym typeface="Symbol" charset="0"/>
              </a:rPr>
              <a:t>wall</a:t>
            </a:r>
            <a:r>
              <a:rPr lang="en-US" sz="1500" dirty="0">
                <a:solidFill>
                  <a:srgbClr val="2F8B20"/>
                </a:solidFill>
                <a:sym typeface="Symbol" charset="0"/>
              </a:rPr>
              <a:t> = 400K, </a:t>
            </a:r>
            <a:r>
              <a:rPr lang="en-US" sz="15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sz="1500" dirty="0">
                <a:solidFill>
                  <a:srgbClr val="2F8B20"/>
                </a:solidFill>
                <a:sym typeface="Symbol" charset="0"/>
              </a:rPr>
              <a:t> = </a:t>
            </a:r>
            <a:r>
              <a:rPr lang="en-US" sz="15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sz="1500" dirty="0">
                <a:solidFill>
                  <a:srgbClr val="2F8B20"/>
                </a:solidFill>
                <a:sym typeface="Symbol" charset="0"/>
              </a:rPr>
              <a:t> = 1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81092" y="2707673"/>
            <a:ext cx="27511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Red solid: </a:t>
            </a:r>
            <a:r>
              <a:rPr lang="en-US" sz="1600" dirty="0" err="1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BurnStart</a:t>
            </a:r>
            <a:r>
              <a:rPr lang="en-US" sz="1600" dirty="0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 =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   </a:t>
            </a:r>
            <a:r>
              <a:rPr lang="en-US" sz="1600" dirty="0" err="1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BurnEnd</a:t>
            </a:r>
            <a:r>
              <a:rPr lang="en-US" sz="1600" dirty="0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 = 0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Blue dashed: </a:t>
            </a:r>
            <a:r>
              <a:rPr lang="en-US" sz="1600" dirty="0" err="1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BurnStart</a:t>
            </a: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 =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   0.1, </a:t>
            </a:r>
            <a:r>
              <a:rPr lang="en-US" sz="1600" dirty="0" err="1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BurnEnd</a:t>
            </a: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 = 0.1</a:t>
            </a:r>
            <a:endParaRPr lang="en-US" sz="1600" dirty="0">
              <a:solidFill>
                <a:srgbClr val="2F8B20"/>
              </a:solidFill>
              <a:latin typeface="Arial"/>
              <a:cs typeface="Arial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102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Slow burn – impact on ideal cycle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15950"/>
            <a:ext cx="8396287" cy="5784850"/>
          </a:xfrm>
        </p:spPr>
        <p:txBody>
          <a:bodyPr/>
          <a:lstStyle/>
          <a:p>
            <a:r>
              <a:rPr lang="en-US" sz="1800" dirty="0"/>
              <a:t>How to minimize impact of slow burn?  Ignite the mixture BTDC; while this means some mixture is burned too early, and some burns ATDC, </a:t>
            </a:r>
            <a:r>
              <a:rPr lang="en-US" sz="1800" dirty="0">
                <a:sym typeface="Symbol" charset="0"/>
              </a:rPr>
              <a:t></a:t>
            </a:r>
            <a:r>
              <a:rPr lang="en-US" sz="1800" baseline="-25000" dirty="0" err="1">
                <a:sym typeface="Symbol" charset="0"/>
              </a:rPr>
              <a:t>th</a:t>
            </a:r>
            <a:r>
              <a:rPr lang="en-US" sz="1800" dirty="0"/>
              <a:t> better than if you wait until TDC to start burning</a:t>
            </a:r>
            <a:endParaRPr lang="en-US" sz="2000" dirty="0"/>
          </a:p>
        </p:txBody>
      </p:sp>
      <p:graphicFrame>
        <p:nvGraphicFramePr>
          <p:cNvPr id="135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423127"/>
              </p:ext>
            </p:extLst>
          </p:nvPr>
        </p:nvGraphicFramePr>
        <p:xfrm>
          <a:off x="1945210" y="1347883"/>
          <a:ext cx="5652905" cy="44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3" name="Worksheet" r:id="rId4" imgW="6248400" imgH="4876800" progId="Excel.Sheet.8">
                  <p:embed/>
                </p:oleObj>
              </mc:Choice>
              <mc:Fallback>
                <p:oleObj name="Worksheet" r:id="rId4" imgW="6248400" imgH="4876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210" y="1347883"/>
                        <a:ext cx="5652905" cy="44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686" name="Rectangle 6"/>
          <p:cNvSpPr>
            <a:spLocks noChangeArrowheads="1"/>
          </p:cNvSpPr>
          <p:nvPr/>
        </p:nvSpPr>
        <p:spPr bwMode="auto">
          <a:xfrm>
            <a:off x="5384800" y="3844925"/>
            <a:ext cx="17478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Burn Duration  </a:t>
            </a:r>
            <a:r>
              <a:rPr lang="en-US" sz="16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BurnStart</a:t>
            </a: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+ </a:t>
            </a:r>
            <a:r>
              <a:rPr lang="en-US" sz="16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BurnEnd</a:t>
            </a: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</a:t>
            </a:r>
            <a:endParaRPr lang="en-US" sz="1600" dirty="0">
              <a:solidFill>
                <a:srgbClr val="2F8B20"/>
              </a:solidFill>
              <a:latin typeface="Helvetica" charset="0"/>
              <a:sym typeface="Symbo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5044" y="5675489"/>
            <a:ext cx="7990956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2F8B20"/>
                </a:solidFill>
              </a:rPr>
              <a:t>r = 8,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2F8B20"/>
                </a:solidFill>
              </a:rPr>
              <a:t> = 1.3, f = 0.068, Q</a:t>
            </a:r>
            <a:r>
              <a:rPr lang="en-US" sz="1600" baseline="-25000" dirty="0">
                <a:solidFill>
                  <a:srgbClr val="2F8B20"/>
                </a:solidFill>
              </a:rPr>
              <a:t>R</a:t>
            </a:r>
            <a:r>
              <a:rPr lang="en-US" sz="1600" dirty="0">
                <a:solidFill>
                  <a:srgbClr val="2F8B20"/>
                </a:solidFill>
              </a:rPr>
              <a:t> = 4.5 x 10</a:t>
            </a:r>
            <a:r>
              <a:rPr lang="en-US" sz="1600" baseline="30000" dirty="0">
                <a:solidFill>
                  <a:srgbClr val="2F8B20"/>
                </a:solidFill>
              </a:rPr>
              <a:t>7</a:t>
            </a:r>
            <a:r>
              <a:rPr lang="en-US" sz="1600" dirty="0">
                <a:solidFill>
                  <a:srgbClr val="2F8B20"/>
                </a:solidFill>
              </a:rPr>
              <a:t> J/kg, T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300K, P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r>
              <a:rPr lang="en-US" sz="1600" dirty="0">
                <a:solidFill>
                  <a:srgbClr val="2F8B20"/>
                </a:solidFill>
              </a:rPr>
              <a:t>, </a:t>
            </a:r>
            <a:r>
              <a:rPr lang="en-US" sz="1600" dirty="0" err="1">
                <a:solidFill>
                  <a:srgbClr val="2F8B20"/>
                </a:solidFill>
              </a:rPr>
              <a:t>P</a:t>
            </a:r>
            <a:r>
              <a:rPr lang="en-US" sz="1600" baseline="-25000" dirty="0" err="1">
                <a:solidFill>
                  <a:srgbClr val="2F8B20"/>
                </a:solidFill>
              </a:rPr>
              <a:t>exh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endParaRPr lang="en-US" sz="1600" dirty="0">
              <a:solidFill>
                <a:srgbClr val="2F8B20"/>
              </a:solidFill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ExhRes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 err="1">
                <a:solidFill>
                  <a:srgbClr val="2F8B20"/>
                </a:solidFill>
              </a:rPr>
              <a:t>Const</a:t>
            </a:r>
            <a:r>
              <a:rPr lang="en-US" sz="1600" dirty="0">
                <a:solidFill>
                  <a:srgbClr val="2F8B20"/>
                </a:solidFill>
              </a:rPr>
              <a:t>-v comb = TRUE, </a:t>
            </a:r>
            <a:r>
              <a:rPr lang="en-US" sz="1600" dirty="0" err="1">
                <a:solidFill>
                  <a:srgbClr val="2F8B20"/>
                </a:solidFill>
              </a:rPr>
              <a:t>BurnStart</a:t>
            </a:r>
            <a:r>
              <a:rPr lang="en-US" sz="1600" dirty="0">
                <a:solidFill>
                  <a:srgbClr val="2F8B20"/>
                </a:solidFill>
              </a:rPr>
              <a:t> = variable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BurnEnd</a:t>
            </a:r>
            <a:r>
              <a:rPr lang="en-US" sz="1600" dirty="0">
                <a:solidFill>
                  <a:srgbClr val="2F8B20"/>
                </a:solidFill>
              </a:rPr>
              <a:t> = variable, </a:t>
            </a:r>
            <a:r>
              <a:rPr lang="en-US" sz="1600" dirty="0" err="1">
                <a:solidFill>
                  <a:srgbClr val="2F8B20"/>
                </a:solidFill>
              </a:rPr>
              <a:t>BurnRateProfile</a:t>
            </a:r>
            <a:r>
              <a:rPr lang="en-US" sz="1600" dirty="0">
                <a:solidFill>
                  <a:srgbClr val="2F8B20"/>
                </a:solidFill>
              </a:rPr>
              <a:t> = 0, </a:t>
            </a:r>
            <a:r>
              <a:rPr lang="en-US" sz="1600" dirty="0" err="1">
                <a:solidFill>
                  <a:srgbClr val="2F8B20"/>
                </a:solidFill>
              </a:rPr>
              <a:t>ComplExp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h = 0, </a:t>
            </a:r>
            <a:r>
              <a:rPr lang="en-US" sz="16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236116158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altLang="ja-JP" dirty="0"/>
              <a:t>Slow burn – impact on non-ideal cycle</a:t>
            </a:r>
            <a:endParaRPr lang="en-US" dirty="0"/>
          </a:p>
        </p:txBody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625475"/>
            <a:ext cx="8420100" cy="5880100"/>
          </a:xfrm>
        </p:spPr>
        <p:txBody>
          <a:bodyPr/>
          <a:lstStyle/>
          <a:p>
            <a:r>
              <a:rPr lang="en-US" sz="1800" dirty="0"/>
              <a:t>With ideal cycle (no heat losses, reversible compression &amp; expansion, no exhaust residual) optimal timing ≈ symmetric (</a:t>
            </a:r>
            <a:r>
              <a:rPr lang="en-US" sz="1800" dirty="0" err="1"/>
              <a:t>BurnStart</a:t>
            </a:r>
            <a:r>
              <a:rPr lang="en-US" sz="1800" dirty="0"/>
              <a:t> = </a:t>
            </a:r>
            <a:r>
              <a:rPr lang="en-US" sz="1800" dirty="0" err="1"/>
              <a:t>BurnEnd</a:t>
            </a:r>
            <a:r>
              <a:rPr lang="en-US" sz="1800" dirty="0"/>
              <a:t>), (previous page), but with non-ideal cycle (below), better to start burning slightly later in cycle (less heat losses)</a:t>
            </a:r>
            <a:endParaRPr lang="en-US" sz="2000" dirty="0"/>
          </a:p>
        </p:txBody>
      </p:sp>
      <p:graphicFrame>
        <p:nvGraphicFramePr>
          <p:cNvPr id="13772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473581"/>
              </p:ext>
            </p:extLst>
          </p:nvPr>
        </p:nvGraphicFramePr>
        <p:xfrm>
          <a:off x="1726907" y="1691467"/>
          <a:ext cx="5177077" cy="404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7" name="Worksheet" r:id="rId4" imgW="6235700" imgH="4876800" progId="Excel.Sheet.8">
                  <p:embed/>
                </p:oleObj>
              </mc:Choice>
              <mc:Fallback>
                <p:oleObj name="Worksheet" r:id="rId4" imgW="6235700" imgH="4876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907" y="1691467"/>
                        <a:ext cx="5177077" cy="4049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73232" y="4024339"/>
            <a:ext cx="17478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Burn Duration  </a:t>
            </a:r>
            <a:r>
              <a:rPr lang="en-US" sz="16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BurnStart</a:t>
            </a: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+ </a:t>
            </a:r>
            <a:r>
              <a:rPr lang="en-US" sz="16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BurnEnd</a:t>
            </a: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</a:t>
            </a:r>
            <a:endParaRPr lang="en-US" sz="1600" dirty="0">
              <a:solidFill>
                <a:srgbClr val="2F8B20"/>
              </a:solidFill>
              <a:latin typeface="Helvetica" charset="0"/>
              <a:sym typeface="Symbo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34152" y="5647267"/>
            <a:ext cx="7447844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008000"/>
                </a:solidFill>
              </a:rPr>
              <a:t>r = 8, 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008000"/>
                </a:solidFill>
              </a:rPr>
              <a:t> = 1.3, f = 0.068, Q</a:t>
            </a:r>
            <a:r>
              <a:rPr lang="en-US" sz="1600" baseline="-250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008000"/>
                </a:solidFill>
              </a:rPr>
              <a:t> = 4.5 x 10</a:t>
            </a:r>
            <a:r>
              <a:rPr lang="en-US" sz="1600" baseline="30000" dirty="0">
                <a:solidFill>
                  <a:srgbClr val="008000"/>
                </a:solidFill>
              </a:rPr>
              <a:t>7</a:t>
            </a:r>
            <a:r>
              <a:rPr lang="en-US" sz="1600" dirty="0">
                <a:solidFill>
                  <a:srgbClr val="008000"/>
                </a:solidFill>
              </a:rPr>
              <a:t> J/kg, T</a:t>
            </a:r>
            <a:r>
              <a:rPr lang="en-US" sz="1600" baseline="-25000" dirty="0">
                <a:solidFill>
                  <a:srgbClr val="008000"/>
                </a:solidFill>
              </a:rPr>
              <a:t>in</a:t>
            </a:r>
            <a:r>
              <a:rPr lang="en-US" sz="1600" dirty="0">
                <a:solidFill>
                  <a:srgbClr val="008000"/>
                </a:solidFill>
              </a:rPr>
              <a:t> = 300K, P</a:t>
            </a:r>
            <a:r>
              <a:rPr lang="en-US" sz="1600" baseline="-25000" dirty="0">
                <a:solidFill>
                  <a:srgbClr val="008000"/>
                </a:solidFill>
              </a:rPr>
              <a:t>in</a:t>
            </a:r>
            <a:r>
              <a:rPr lang="en-US" sz="1600" dirty="0">
                <a:solidFill>
                  <a:srgbClr val="008000"/>
                </a:solidFill>
              </a:rPr>
              <a:t> = 1 </a:t>
            </a:r>
            <a:r>
              <a:rPr lang="en-US" sz="1600" dirty="0" err="1">
                <a:solidFill>
                  <a:srgbClr val="008000"/>
                </a:solidFill>
              </a:rPr>
              <a:t>atm</a:t>
            </a:r>
            <a:r>
              <a:rPr lang="en-US" sz="1600" dirty="0">
                <a:solidFill>
                  <a:srgbClr val="008000"/>
                </a:solidFill>
              </a:rPr>
              <a:t>, </a:t>
            </a:r>
            <a:r>
              <a:rPr lang="en-US" sz="1600" dirty="0" err="1">
                <a:solidFill>
                  <a:srgbClr val="008000"/>
                </a:solidFill>
              </a:rPr>
              <a:t>P</a:t>
            </a:r>
            <a:r>
              <a:rPr lang="en-US" sz="1600" baseline="-25000" dirty="0" err="1">
                <a:solidFill>
                  <a:srgbClr val="008000"/>
                </a:solidFill>
              </a:rPr>
              <a:t>exh</a:t>
            </a:r>
            <a:r>
              <a:rPr lang="en-US" sz="1600" dirty="0">
                <a:solidFill>
                  <a:srgbClr val="008000"/>
                </a:solidFill>
              </a:rPr>
              <a:t> = 1 </a:t>
            </a:r>
            <a:r>
              <a:rPr lang="en-US" sz="1600" dirty="0" err="1">
                <a:solidFill>
                  <a:srgbClr val="008000"/>
                </a:solidFill>
              </a:rPr>
              <a:t>atm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008000"/>
                </a:solidFill>
              </a:rPr>
              <a:t>BurnRateProfile</a:t>
            </a:r>
            <a:r>
              <a:rPr lang="en-US" sz="1600" dirty="0">
                <a:solidFill>
                  <a:srgbClr val="008000"/>
                </a:solidFill>
              </a:rPr>
              <a:t> = 0, </a:t>
            </a:r>
            <a:r>
              <a:rPr lang="en-US" sz="1600" dirty="0" err="1">
                <a:solidFill>
                  <a:srgbClr val="008000"/>
                </a:solidFill>
              </a:rPr>
              <a:t>ExhRes</a:t>
            </a:r>
            <a:r>
              <a:rPr lang="en-US" sz="1600" dirty="0">
                <a:solidFill>
                  <a:srgbClr val="008000"/>
                </a:solidFill>
              </a:rPr>
              <a:t> = TRUE, </a:t>
            </a:r>
            <a:r>
              <a:rPr lang="en-US" sz="1600" dirty="0" err="1">
                <a:solidFill>
                  <a:srgbClr val="008000"/>
                </a:solidFill>
              </a:rPr>
              <a:t>Const</a:t>
            </a:r>
            <a:r>
              <a:rPr lang="en-US" sz="1600" dirty="0">
                <a:solidFill>
                  <a:srgbClr val="008000"/>
                </a:solidFill>
              </a:rPr>
              <a:t>-v comb = TRUE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008000"/>
                </a:solidFill>
              </a:rPr>
              <a:t>ComplExp</a:t>
            </a:r>
            <a:r>
              <a:rPr lang="en-US" sz="1600" dirty="0">
                <a:solidFill>
                  <a:srgbClr val="008000"/>
                </a:solidFill>
              </a:rPr>
              <a:t> = FALSE, 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h = 0.01, </a:t>
            </a:r>
            <a:r>
              <a:rPr lang="en-US" sz="1600" baseline="-25000" dirty="0">
                <a:solidFill>
                  <a:srgbClr val="00800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00800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0.9</a:t>
            </a:r>
          </a:p>
        </p:txBody>
      </p:sp>
    </p:spTree>
    <p:extLst>
      <p:ext uri="{BB962C8B-B14F-4D97-AF65-F5344CB8AC3E}">
        <p14:creationId xmlns:p14="http://schemas.microsoft.com/office/powerpoint/2010/main" val="32601599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Slow burn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601" y="641350"/>
            <a:ext cx="8924925" cy="5900738"/>
          </a:xfrm>
        </p:spPr>
        <p:txBody>
          <a:bodyPr/>
          <a:lstStyle/>
          <a:p>
            <a:r>
              <a:rPr lang="en-US" sz="2000" dirty="0"/>
              <a:t>Rule of thumb:  best efficiency when ignition timing chosen so that maximum P occurs ≈ 10˚ ATDC</a:t>
            </a:r>
          </a:p>
          <a:p>
            <a:r>
              <a:rPr lang="en-US" sz="2000" dirty="0"/>
              <a:t>This spreadsheet: for Burn Duration = 0.15, optimal </a:t>
            </a:r>
            <a:r>
              <a:rPr lang="en-US" altLang="ja-JP" sz="2000" dirty="0"/>
              <a:t>"</a:t>
            </a:r>
            <a:r>
              <a:rPr lang="en-US" sz="2000" dirty="0"/>
              <a:t>timing</a:t>
            </a:r>
            <a:r>
              <a:rPr lang="en-US" altLang="ja-JP" sz="2000" dirty="0"/>
              <a:t>"</a:t>
            </a:r>
            <a:r>
              <a:rPr lang="en-US" sz="2000" dirty="0"/>
              <a:t> is </a:t>
            </a:r>
            <a:r>
              <a:rPr lang="en-US" sz="2000" dirty="0" err="1"/>
              <a:t>BurnStart</a:t>
            </a:r>
            <a:r>
              <a:rPr lang="en-US" sz="2000" dirty="0"/>
              <a:t> = 0.045, </a:t>
            </a:r>
            <a:r>
              <a:rPr lang="en-US" sz="2000" dirty="0" err="1"/>
              <a:t>BurnEnd</a:t>
            </a:r>
            <a:r>
              <a:rPr lang="en-US" sz="2000" dirty="0"/>
              <a:t> = 0.105, more burning ATDC - consistent with real engine</a:t>
            </a:r>
          </a:p>
          <a:p>
            <a:r>
              <a:rPr lang="en-US" sz="2000" dirty="0"/>
              <a:t>Leaner mixtures:  slower burning, need to advance spark more  </a:t>
            </a:r>
          </a:p>
          <a:p>
            <a:r>
              <a:rPr lang="en-US" sz="2000" dirty="0"/>
              <a:t>Spark advance sounds good BUT…</a:t>
            </a:r>
          </a:p>
          <a:p>
            <a:pPr lvl="1"/>
            <a:r>
              <a:rPr lang="en-US" dirty="0">
                <a:solidFill>
                  <a:srgbClr val="ED181E"/>
                </a:solidFill>
              </a:rPr>
              <a:t>Peak temperature substantially affected - this affects </a:t>
            </a:r>
            <a:r>
              <a:rPr lang="en-US" dirty="0" err="1">
                <a:solidFill>
                  <a:srgbClr val="ED181E"/>
                </a:solidFill>
              </a:rPr>
              <a:t>NO</a:t>
            </a:r>
            <a:r>
              <a:rPr lang="en-US" baseline="-25000" dirty="0" err="1">
                <a:solidFill>
                  <a:srgbClr val="ED181E"/>
                </a:solidFill>
              </a:rPr>
              <a:t>x</a:t>
            </a:r>
            <a:r>
              <a:rPr lang="en-US" dirty="0">
                <a:solidFill>
                  <a:srgbClr val="ED181E"/>
                </a:solidFill>
              </a:rPr>
              <a:t> formation greatly - high activation energy (E) and knock (next lecture </a:t>
            </a:r>
            <a:r>
              <a:rPr lang="mr-IN" dirty="0">
                <a:solidFill>
                  <a:srgbClr val="ED181E"/>
                </a:solidFill>
              </a:rPr>
              <a:t>…</a:t>
            </a:r>
            <a:r>
              <a:rPr lang="en-US" dirty="0">
                <a:solidFill>
                  <a:srgbClr val="ED181E"/>
                </a:solidFill>
              </a:rPr>
              <a:t>)</a:t>
            </a:r>
          </a:p>
          <a:p>
            <a:pPr lvl="1"/>
            <a:r>
              <a:rPr lang="en-US" dirty="0"/>
              <a:t>Minimum peak T when </a:t>
            </a:r>
            <a:r>
              <a:rPr lang="en-US" dirty="0" err="1"/>
              <a:t>BurnStart</a:t>
            </a:r>
            <a:r>
              <a:rPr lang="en-US" dirty="0"/>
              <a:t> &lt; </a:t>
            </a:r>
            <a:r>
              <a:rPr lang="en-US" dirty="0" err="1"/>
              <a:t>BurnEnd</a:t>
            </a:r>
            <a:r>
              <a:rPr lang="en-US" dirty="0"/>
              <a:t>, so that more burning occurs AFTER minimum volume</a:t>
            </a:r>
          </a:p>
          <a:p>
            <a:pPr lvl="1"/>
            <a:r>
              <a:rPr lang="en-US" altLang="ja-JP" dirty="0"/>
              <a:t>"</a:t>
            </a:r>
            <a:r>
              <a:rPr lang="en-US" dirty="0"/>
              <a:t>Compress then burn</a:t>
            </a:r>
            <a:r>
              <a:rPr lang="en-US" altLang="ja-JP" dirty="0"/>
              <a:t>"</a:t>
            </a:r>
            <a:r>
              <a:rPr lang="en-US" dirty="0"/>
              <a:t> leads to lower T than </a:t>
            </a:r>
            <a:r>
              <a:rPr lang="en-US" altLang="ja-JP" dirty="0"/>
              <a:t>"</a:t>
            </a:r>
            <a:r>
              <a:rPr lang="en-US" dirty="0"/>
              <a:t>burn then compress</a:t>
            </a:r>
            <a:r>
              <a:rPr lang="en-US" altLang="ja-JP" dirty="0"/>
              <a:t>"</a:t>
            </a:r>
            <a:r>
              <a:rPr lang="en-US" dirty="0"/>
              <a:t> - burn ADDS to T, compression MULTIPLIES T</a:t>
            </a:r>
          </a:p>
          <a:p>
            <a:pPr lvl="1"/>
            <a:r>
              <a:rPr lang="en-US" dirty="0"/>
              <a:t>If 1 - 2 is compress, 2 - 3 is burn then</a:t>
            </a:r>
          </a:p>
          <a:p>
            <a:pPr lvl="1">
              <a:buFont typeface="Wingdings" charset="0"/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= 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baseline="30000" dirty="0">
                <a:solidFill>
                  <a:schemeClr val="accent2"/>
                </a:solidFill>
                <a:sym typeface="Symbol" charset="0"/>
              </a:rPr>
              <a:t></a:t>
            </a:r>
            <a:r>
              <a:rPr lang="en-US" baseline="30000" dirty="0">
                <a:solidFill>
                  <a:schemeClr val="accent2"/>
                </a:solidFill>
              </a:rPr>
              <a:t>-1</a:t>
            </a:r>
            <a:r>
              <a:rPr lang="en-US" dirty="0">
                <a:solidFill>
                  <a:schemeClr val="accent2"/>
                </a:solidFill>
              </a:rPr>
              <a:t>; T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r>
              <a:rPr lang="en-US" dirty="0">
                <a:solidFill>
                  <a:schemeClr val="accent2"/>
                </a:solidFill>
              </a:rPr>
              <a:t> = 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err="1">
                <a:solidFill>
                  <a:schemeClr val="accent2"/>
                </a:solidFill>
              </a:rPr>
              <a:t>fQ</a:t>
            </a:r>
            <a:r>
              <a:rPr lang="en-US" baseline="-25000" dirty="0" err="1">
                <a:solidFill>
                  <a:schemeClr val="accent2"/>
                </a:solidFill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= 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baseline="30000" dirty="0">
                <a:solidFill>
                  <a:schemeClr val="accent2"/>
                </a:solidFill>
                <a:sym typeface="Symbol" charset="0"/>
              </a:rPr>
              <a:t></a:t>
            </a:r>
            <a:r>
              <a:rPr lang="en-US" baseline="30000" dirty="0">
                <a:solidFill>
                  <a:schemeClr val="accent2"/>
                </a:solidFill>
              </a:rPr>
              <a:t>-1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err="1">
                <a:solidFill>
                  <a:schemeClr val="accent2"/>
                </a:solidFill>
              </a:rPr>
              <a:t>fQ</a:t>
            </a:r>
            <a:r>
              <a:rPr lang="en-US" baseline="-25000" dirty="0" err="1">
                <a:solidFill>
                  <a:schemeClr val="accent2"/>
                </a:solidFill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  <a:p>
            <a:pPr lvl="1"/>
            <a:r>
              <a:rPr lang="en-US" dirty="0"/>
              <a:t>If 1 - 2 is burn, 2 - 3 is compress then</a:t>
            </a:r>
          </a:p>
          <a:p>
            <a:pPr lvl="1">
              <a:buFont typeface="Wingdings" charset="0"/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= 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err="1">
                <a:solidFill>
                  <a:schemeClr val="accent2"/>
                </a:solidFill>
              </a:rPr>
              <a:t>fQ</a:t>
            </a:r>
            <a:r>
              <a:rPr lang="en-US" baseline="-25000" dirty="0" err="1">
                <a:solidFill>
                  <a:schemeClr val="accent2"/>
                </a:solidFill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; T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r>
              <a:rPr lang="en-US" dirty="0">
                <a:solidFill>
                  <a:schemeClr val="accent2"/>
                </a:solidFill>
              </a:rPr>
              <a:t> = 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baseline="30000" dirty="0">
                <a:solidFill>
                  <a:schemeClr val="accent2"/>
                </a:solidFill>
                <a:sym typeface="Symbol" charset="0"/>
              </a:rPr>
              <a:t></a:t>
            </a:r>
            <a:r>
              <a:rPr lang="en-US" baseline="30000" dirty="0">
                <a:solidFill>
                  <a:schemeClr val="accent2"/>
                </a:solidFill>
              </a:rPr>
              <a:t>-1</a:t>
            </a:r>
            <a:r>
              <a:rPr lang="en-US" dirty="0">
                <a:solidFill>
                  <a:schemeClr val="accent2"/>
                </a:solidFill>
              </a:rPr>
              <a:t>; = (T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err="1">
                <a:solidFill>
                  <a:schemeClr val="accent2"/>
                </a:solidFill>
              </a:rPr>
              <a:t>fQ</a:t>
            </a:r>
            <a:r>
              <a:rPr lang="en-US" baseline="-25000" dirty="0" err="1">
                <a:solidFill>
                  <a:schemeClr val="accent2"/>
                </a:solidFill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)r</a:t>
            </a:r>
            <a:r>
              <a:rPr lang="en-US" baseline="30000" dirty="0">
                <a:solidFill>
                  <a:schemeClr val="accent2"/>
                </a:solidFill>
                <a:sym typeface="Symbol" charset="0"/>
              </a:rPr>
              <a:t></a:t>
            </a:r>
            <a:r>
              <a:rPr lang="en-US" baseline="30000" dirty="0">
                <a:solidFill>
                  <a:schemeClr val="accent2"/>
                </a:solidFill>
              </a:rPr>
              <a:t>-1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T</a:t>
            </a:r>
            <a:r>
              <a:rPr lang="en-US" baseline="-25000" dirty="0"/>
              <a:t>3(</a:t>
            </a:r>
            <a:r>
              <a:rPr lang="en-US" baseline="-25000" dirty="0" err="1"/>
              <a:t>BurnComb</a:t>
            </a:r>
            <a:r>
              <a:rPr lang="en-US" baseline="-25000" dirty="0"/>
              <a:t>)</a:t>
            </a:r>
            <a:r>
              <a:rPr lang="en-US" dirty="0"/>
              <a:t>- T</a:t>
            </a:r>
            <a:r>
              <a:rPr lang="en-US" baseline="-25000" dirty="0"/>
              <a:t>3(</a:t>
            </a:r>
            <a:r>
              <a:rPr lang="en-US" baseline="-25000" dirty="0" err="1"/>
              <a:t>CompBurn</a:t>
            </a:r>
            <a:r>
              <a:rPr lang="en-US" baseline="-25000" dirty="0"/>
              <a:t>)</a:t>
            </a:r>
            <a:r>
              <a:rPr lang="en-US" dirty="0"/>
              <a:t> =  (</a:t>
            </a:r>
            <a:r>
              <a:rPr lang="en-US" dirty="0" err="1"/>
              <a:t>fQ</a:t>
            </a:r>
            <a:r>
              <a:rPr lang="en-US" baseline="-25000" dirty="0" err="1"/>
              <a:t>R</a:t>
            </a:r>
            <a:r>
              <a:rPr lang="en-US" dirty="0"/>
              <a:t>/</a:t>
            </a:r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)(r</a:t>
            </a:r>
            <a:r>
              <a:rPr lang="en-US" baseline="30000" dirty="0">
                <a:sym typeface="Symbol" charset="0"/>
              </a:rPr>
              <a:t></a:t>
            </a:r>
            <a:r>
              <a:rPr lang="en-US" baseline="30000" dirty="0"/>
              <a:t>-1</a:t>
            </a:r>
            <a:r>
              <a:rPr lang="en-US" dirty="0"/>
              <a:t> - 1) &gt; 0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003331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Slow burn - effect on peak cycle T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19125"/>
            <a:ext cx="8964612" cy="5781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As ignition timing is </a:t>
            </a:r>
            <a:r>
              <a:rPr lang="en-US" altLang="ja-JP" sz="1800" dirty="0"/>
              <a:t>"</a:t>
            </a:r>
            <a:r>
              <a:rPr lang="en-US" sz="1800" dirty="0"/>
              <a:t>advanced</a:t>
            </a:r>
            <a:r>
              <a:rPr lang="en-US" altLang="ja-JP" sz="1800" dirty="0"/>
              <a:t>"</a:t>
            </a:r>
            <a:r>
              <a:rPr lang="en-US" sz="1800" dirty="0"/>
              <a:t> (more burning BTDC, moving to right on plot below), peak cycle T increases substantially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Temperatures are unrealistically high since model assumes constant C</a:t>
            </a:r>
            <a:r>
              <a:rPr lang="en-US" sz="1800" baseline="-25000" dirty="0"/>
              <a:t>P</a:t>
            </a:r>
            <a:r>
              <a:rPr lang="en-US" sz="1800" dirty="0"/>
              <a:t> &amp; </a:t>
            </a:r>
            <a:r>
              <a:rPr lang="en-US" sz="1800" dirty="0" err="1"/>
              <a:t>C</a:t>
            </a:r>
            <a:r>
              <a:rPr lang="en-US" sz="1800" baseline="-25000" dirty="0" err="1"/>
              <a:t>v</a:t>
            </a:r>
            <a:r>
              <a:rPr lang="en-US" sz="1800" dirty="0"/>
              <a:t>, no dissociation but the trend will be the same with “real” gases</a:t>
            </a:r>
            <a:endParaRPr lang="en-US" sz="2000" dirty="0"/>
          </a:p>
        </p:txBody>
      </p:sp>
      <p:sp>
        <p:nvSpPr>
          <p:cNvPr id="1355780" name="Rectangle 4"/>
          <p:cNvSpPr>
            <a:spLocks noChangeArrowheads="1"/>
          </p:cNvSpPr>
          <p:nvPr/>
        </p:nvSpPr>
        <p:spPr bwMode="auto">
          <a:xfrm>
            <a:off x="685359" y="5745163"/>
            <a:ext cx="793653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2F8B20"/>
                </a:solidFill>
              </a:rPr>
              <a:t>r = 3,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2F8B20"/>
                </a:solidFill>
              </a:rPr>
              <a:t> = 1.3, f = 0.068, Q</a:t>
            </a:r>
            <a:r>
              <a:rPr lang="en-US" sz="1600" baseline="-25000" dirty="0">
                <a:solidFill>
                  <a:srgbClr val="2F8B20"/>
                </a:solidFill>
              </a:rPr>
              <a:t>R</a:t>
            </a:r>
            <a:r>
              <a:rPr lang="en-US" sz="1600" dirty="0">
                <a:solidFill>
                  <a:srgbClr val="2F8B20"/>
                </a:solidFill>
              </a:rPr>
              <a:t> = 4.5 x 10</a:t>
            </a:r>
            <a:r>
              <a:rPr lang="en-US" sz="1600" baseline="30000" dirty="0">
                <a:solidFill>
                  <a:srgbClr val="2F8B20"/>
                </a:solidFill>
              </a:rPr>
              <a:t>7</a:t>
            </a:r>
            <a:r>
              <a:rPr lang="en-US" sz="1600" dirty="0">
                <a:solidFill>
                  <a:srgbClr val="2F8B20"/>
                </a:solidFill>
              </a:rPr>
              <a:t> J/kg, T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300K, P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r>
              <a:rPr lang="en-US" sz="1600" dirty="0">
                <a:solidFill>
                  <a:srgbClr val="2F8B20"/>
                </a:solidFill>
              </a:rPr>
              <a:t>, </a:t>
            </a:r>
            <a:r>
              <a:rPr lang="en-US" sz="1600" dirty="0" err="1">
                <a:solidFill>
                  <a:srgbClr val="2F8B20"/>
                </a:solidFill>
              </a:rPr>
              <a:t>P</a:t>
            </a:r>
            <a:r>
              <a:rPr lang="en-US" sz="1600" baseline="-25000" dirty="0" err="1">
                <a:solidFill>
                  <a:srgbClr val="2F8B20"/>
                </a:solidFill>
              </a:rPr>
              <a:t>exh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endParaRPr lang="en-US" sz="1600" dirty="0">
              <a:solidFill>
                <a:srgbClr val="2F8B20"/>
              </a:solidFill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ExhRes</a:t>
            </a:r>
            <a:r>
              <a:rPr lang="en-US" sz="1600" dirty="0">
                <a:solidFill>
                  <a:srgbClr val="2F8B20"/>
                </a:solidFill>
              </a:rPr>
              <a:t> = TRUE, </a:t>
            </a:r>
            <a:r>
              <a:rPr lang="en-US" sz="1600" dirty="0" err="1">
                <a:solidFill>
                  <a:srgbClr val="2F8B20"/>
                </a:solidFill>
              </a:rPr>
              <a:t>Const</a:t>
            </a:r>
            <a:r>
              <a:rPr lang="en-US" sz="1600" dirty="0">
                <a:solidFill>
                  <a:srgbClr val="2F8B20"/>
                </a:solidFill>
              </a:rPr>
              <a:t>-v comb = TRUE, </a:t>
            </a:r>
            <a:r>
              <a:rPr lang="en-US" sz="1600" dirty="0" err="1">
                <a:solidFill>
                  <a:srgbClr val="2F8B20"/>
                </a:solidFill>
              </a:rPr>
              <a:t>BurnStart</a:t>
            </a:r>
            <a:r>
              <a:rPr lang="en-US" sz="1600" dirty="0">
                <a:solidFill>
                  <a:srgbClr val="2F8B20"/>
                </a:solidFill>
              </a:rPr>
              <a:t> = variable, </a:t>
            </a:r>
            <a:r>
              <a:rPr lang="en-US" sz="1600" dirty="0" err="1">
                <a:solidFill>
                  <a:srgbClr val="2F8B20"/>
                </a:solidFill>
              </a:rPr>
              <a:t>BurnEnd</a:t>
            </a:r>
            <a:r>
              <a:rPr lang="en-US" sz="1600" dirty="0">
                <a:solidFill>
                  <a:srgbClr val="2F8B20"/>
                </a:solidFill>
              </a:rPr>
              <a:t> = variable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BurnRateProfile</a:t>
            </a:r>
            <a:r>
              <a:rPr lang="en-US" sz="1600" dirty="0">
                <a:solidFill>
                  <a:srgbClr val="2F8B20"/>
                </a:solidFill>
              </a:rPr>
              <a:t> = 0, </a:t>
            </a:r>
            <a:r>
              <a:rPr lang="en-US" sz="1600" dirty="0" err="1">
                <a:solidFill>
                  <a:srgbClr val="2F8B20"/>
                </a:solidFill>
              </a:rPr>
              <a:t>ComplExp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h = 0.01, </a:t>
            </a:r>
            <a:r>
              <a:rPr lang="en-US" sz="16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0.9</a:t>
            </a:r>
          </a:p>
        </p:txBody>
      </p:sp>
      <p:graphicFrame>
        <p:nvGraphicFramePr>
          <p:cNvPr id="1355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150146"/>
              </p:ext>
            </p:extLst>
          </p:nvPr>
        </p:nvGraphicFramePr>
        <p:xfrm>
          <a:off x="1510961" y="1632487"/>
          <a:ext cx="5453496" cy="426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1" name="Worksheet" r:id="rId4" imgW="6235700" imgH="4876800" progId="Excel.Sheet.8">
                  <p:embed/>
                </p:oleObj>
              </mc:Choice>
              <mc:Fallback>
                <p:oleObj name="Worksheet" r:id="rId4" imgW="6235700" imgH="4876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961" y="1632487"/>
                        <a:ext cx="5453496" cy="4269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1083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8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76200"/>
            <a:ext cx="8445500" cy="381000"/>
          </a:xfrm>
        </p:spPr>
        <p:txBody>
          <a:bodyPr/>
          <a:lstStyle/>
          <a:p>
            <a:r>
              <a:rPr lang="en-US" dirty="0"/>
              <a:t>Burn Rate Profile</a:t>
            </a:r>
          </a:p>
        </p:txBody>
      </p:sp>
      <p:sp>
        <p:nvSpPr>
          <p:cNvPr id="1383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5263" y="617538"/>
            <a:ext cx="8948737" cy="568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For more burning at beginning of cycle (</a:t>
            </a:r>
            <a:r>
              <a:rPr lang="en-US" sz="1800" dirty="0" err="1"/>
              <a:t>BurnRateProfile</a:t>
            </a:r>
            <a:r>
              <a:rPr lang="en-US" sz="1800" dirty="0"/>
              <a:t> = -1), more </a:t>
            </a:r>
            <a:r>
              <a:rPr lang="en-US" altLang="ja-JP" sz="1800" dirty="0"/>
              <a:t>"</a:t>
            </a:r>
            <a:r>
              <a:rPr lang="en-US" sz="1800" dirty="0"/>
              <a:t>burn then compress,</a:t>
            </a:r>
            <a:r>
              <a:rPr lang="en-US" altLang="ja-JP" sz="1800" dirty="0"/>
              <a:t>"</a:t>
            </a:r>
            <a:r>
              <a:rPr lang="en-US" sz="1800" dirty="0"/>
              <a:t> higher peak pressures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BurnRateProfile</a:t>
            </a:r>
            <a:r>
              <a:rPr lang="en-US" sz="1800" dirty="0"/>
              <a:t> &gt; 0 is more realistic since more mass burned late in cycle after pressure (thus density) is higher (S</a:t>
            </a:r>
            <a:r>
              <a:rPr lang="en-US" sz="1800" baseline="-25000" dirty="0"/>
              <a:t>L</a:t>
            </a:r>
            <a:r>
              <a:rPr lang="en-US" sz="1800" dirty="0"/>
              <a:t> &amp; S</a:t>
            </a:r>
            <a:r>
              <a:rPr lang="en-US" sz="1800" baseline="-25000" dirty="0"/>
              <a:t>T</a:t>
            </a:r>
            <a:r>
              <a:rPr lang="en-US" sz="1800" dirty="0"/>
              <a:t> not affected much by pressure)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383430" name="Rectangle 6"/>
          <p:cNvSpPr>
            <a:spLocks noChangeArrowheads="1"/>
          </p:cNvSpPr>
          <p:nvPr/>
        </p:nvSpPr>
        <p:spPr bwMode="auto">
          <a:xfrm>
            <a:off x="832026" y="5579357"/>
            <a:ext cx="8128530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008000"/>
                </a:solidFill>
              </a:rPr>
              <a:t>r = 3, 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008000"/>
                </a:solidFill>
              </a:rPr>
              <a:t> = 1.3, f = 0.01, Q</a:t>
            </a:r>
            <a:r>
              <a:rPr lang="en-US" sz="1600" baseline="-250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008000"/>
                </a:solidFill>
              </a:rPr>
              <a:t> = 4.5 x 10</a:t>
            </a:r>
            <a:r>
              <a:rPr lang="en-US" sz="1600" baseline="30000" dirty="0">
                <a:solidFill>
                  <a:srgbClr val="008000"/>
                </a:solidFill>
              </a:rPr>
              <a:t>7</a:t>
            </a:r>
            <a:r>
              <a:rPr lang="en-US" sz="1600" dirty="0">
                <a:solidFill>
                  <a:srgbClr val="008000"/>
                </a:solidFill>
              </a:rPr>
              <a:t> J/kg, T</a:t>
            </a:r>
            <a:r>
              <a:rPr lang="en-US" sz="1600" baseline="-25000" dirty="0">
                <a:solidFill>
                  <a:srgbClr val="008000"/>
                </a:solidFill>
              </a:rPr>
              <a:t>in</a:t>
            </a:r>
            <a:r>
              <a:rPr lang="en-US" sz="1600" dirty="0">
                <a:solidFill>
                  <a:srgbClr val="008000"/>
                </a:solidFill>
              </a:rPr>
              <a:t> = 300K, P</a:t>
            </a:r>
            <a:r>
              <a:rPr lang="en-US" sz="1600" baseline="-25000" dirty="0">
                <a:solidFill>
                  <a:srgbClr val="008000"/>
                </a:solidFill>
              </a:rPr>
              <a:t>in</a:t>
            </a:r>
            <a:r>
              <a:rPr lang="en-US" sz="1600" dirty="0">
                <a:solidFill>
                  <a:srgbClr val="008000"/>
                </a:solidFill>
              </a:rPr>
              <a:t> = 1 </a:t>
            </a:r>
            <a:r>
              <a:rPr lang="en-US" sz="1600" dirty="0" err="1">
                <a:solidFill>
                  <a:srgbClr val="008000"/>
                </a:solidFill>
              </a:rPr>
              <a:t>atm</a:t>
            </a:r>
            <a:r>
              <a:rPr lang="en-US" sz="1600" dirty="0">
                <a:solidFill>
                  <a:srgbClr val="008000"/>
                </a:solidFill>
              </a:rPr>
              <a:t>, </a:t>
            </a:r>
            <a:r>
              <a:rPr lang="en-US" sz="1600" dirty="0" err="1">
                <a:solidFill>
                  <a:srgbClr val="008000"/>
                </a:solidFill>
              </a:rPr>
              <a:t>P</a:t>
            </a:r>
            <a:r>
              <a:rPr lang="en-US" sz="1600" baseline="-25000" dirty="0" err="1">
                <a:solidFill>
                  <a:srgbClr val="008000"/>
                </a:solidFill>
              </a:rPr>
              <a:t>exh</a:t>
            </a:r>
            <a:r>
              <a:rPr lang="en-US" sz="1600" dirty="0">
                <a:solidFill>
                  <a:srgbClr val="008000"/>
                </a:solidFill>
              </a:rPr>
              <a:t> = 1 </a:t>
            </a:r>
            <a:r>
              <a:rPr lang="en-US" sz="1600" dirty="0" err="1">
                <a:solidFill>
                  <a:srgbClr val="008000"/>
                </a:solidFill>
              </a:rPr>
              <a:t>atm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008000"/>
                </a:solidFill>
              </a:rPr>
              <a:t>BurnStart</a:t>
            </a:r>
            <a:r>
              <a:rPr lang="en-US" sz="1600" dirty="0">
                <a:solidFill>
                  <a:srgbClr val="008000"/>
                </a:solidFill>
              </a:rPr>
              <a:t> = 0.1, </a:t>
            </a:r>
            <a:r>
              <a:rPr lang="en-US" sz="1600" dirty="0" err="1">
                <a:solidFill>
                  <a:srgbClr val="008000"/>
                </a:solidFill>
              </a:rPr>
              <a:t>BurnEnd</a:t>
            </a:r>
            <a:r>
              <a:rPr lang="en-US" sz="1600" dirty="0">
                <a:solidFill>
                  <a:srgbClr val="008000"/>
                </a:solidFill>
              </a:rPr>
              <a:t> = 0.1, </a:t>
            </a:r>
            <a:r>
              <a:rPr lang="en-US" sz="1600" dirty="0" err="1">
                <a:solidFill>
                  <a:srgbClr val="008000"/>
                </a:solidFill>
              </a:rPr>
              <a:t>ExhRes</a:t>
            </a:r>
            <a:r>
              <a:rPr lang="en-US" sz="1600" dirty="0">
                <a:solidFill>
                  <a:srgbClr val="008000"/>
                </a:solidFill>
              </a:rPr>
              <a:t> = FALSE, </a:t>
            </a:r>
            <a:r>
              <a:rPr lang="en-US" sz="1600" dirty="0" err="1">
                <a:solidFill>
                  <a:srgbClr val="008000"/>
                </a:solidFill>
              </a:rPr>
              <a:t>Const</a:t>
            </a:r>
            <a:r>
              <a:rPr lang="en-US" sz="1600" dirty="0">
                <a:solidFill>
                  <a:srgbClr val="008000"/>
                </a:solidFill>
              </a:rPr>
              <a:t>-v comb = TRUE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008000"/>
                </a:solidFill>
              </a:rPr>
              <a:t>ComplExp</a:t>
            </a:r>
            <a:r>
              <a:rPr lang="en-US" sz="1600" dirty="0">
                <a:solidFill>
                  <a:srgbClr val="008000"/>
                </a:solidFill>
              </a:rPr>
              <a:t> = FALSE, 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h = 0, </a:t>
            </a:r>
            <a:r>
              <a:rPr lang="en-US" sz="1600" dirty="0" err="1">
                <a:solidFill>
                  <a:srgbClr val="008000"/>
                </a:solidFill>
                <a:sym typeface="Symbol" charset="0"/>
              </a:rPr>
              <a:t>T</a:t>
            </a:r>
            <a:r>
              <a:rPr lang="en-US" sz="1600" baseline="-25000" dirty="0" err="1">
                <a:solidFill>
                  <a:srgbClr val="008000"/>
                </a:solidFill>
                <a:sym typeface="Symbol" charset="0"/>
              </a:rPr>
              <a:t>wall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400K, </a:t>
            </a:r>
            <a:r>
              <a:rPr lang="en-US" sz="1600" baseline="-25000" dirty="0">
                <a:solidFill>
                  <a:srgbClr val="00800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00800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1</a:t>
            </a:r>
          </a:p>
        </p:txBody>
      </p:sp>
      <p:graphicFrame>
        <p:nvGraphicFramePr>
          <p:cNvPr id="13834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471894"/>
              </p:ext>
            </p:extLst>
          </p:nvPr>
        </p:nvGraphicFramePr>
        <p:xfrm>
          <a:off x="1676400" y="1703566"/>
          <a:ext cx="5732463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5" name="Worksheet" r:id="rId4" imgW="36144200" imgH="24714200" progId="Excel.Sheet.8">
                  <p:embed/>
                </p:oleObj>
              </mc:Choice>
              <mc:Fallback>
                <p:oleObj name="Worksheet" r:id="rId4" imgW="361442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03566"/>
                        <a:ext cx="5732463" cy="390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14329"/>
              </p:ext>
            </p:extLst>
          </p:nvPr>
        </p:nvGraphicFramePr>
        <p:xfrm>
          <a:off x="1676400" y="1678166"/>
          <a:ext cx="5732463" cy="393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6" name="Worksheet" r:id="rId6" imgW="36144200" imgH="24714200" progId="Excel.Sheet.8">
                  <p:embed/>
                </p:oleObj>
              </mc:Choice>
              <mc:Fallback>
                <p:oleObj name="Worksheet" r:id="rId6" imgW="361442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78166"/>
                        <a:ext cx="5732463" cy="393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619874"/>
              </p:ext>
            </p:extLst>
          </p:nvPr>
        </p:nvGraphicFramePr>
        <p:xfrm>
          <a:off x="1676400" y="1679754"/>
          <a:ext cx="5732463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7" name="Worksheet" r:id="rId8" imgW="36144200" imgH="24714200" progId="Excel.Sheet.8">
                  <p:embed/>
                </p:oleObj>
              </mc:Choice>
              <mc:Fallback>
                <p:oleObj name="Worksheet" r:id="rId8" imgW="361442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79754"/>
                        <a:ext cx="5732463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062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83433" grpId="0"/>
      <p:bldOleChart spid="1383433" grpId="1"/>
      <p:bldOleChart spid="1383436" grpId="0"/>
      <p:bldOleChart spid="1383436" grpId="1"/>
      <p:bldOleChart spid="1383436" grpId="2"/>
      <p:bldOleChart spid="13834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8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78561"/>
              </p:ext>
            </p:extLst>
          </p:nvPr>
        </p:nvGraphicFramePr>
        <p:xfrm>
          <a:off x="1131888" y="1668641"/>
          <a:ext cx="6727825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9" name="Worksheet" r:id="rId4" imgW="36144200" imgH="24714200" progId="Excel.Sheet.8">
                  <p:embed/>
                </p:oleObj>
              </mc:Choice>
              <mc:Fallback>
                <p:oleObj name="Worksheet" r:id="rId4" imgW="361442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668641"/>
                        <a:ext cx="6727825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578495"/>
              </p:ext>
            </p:extLst>
          </p:nvPr>
        </p:nvGraphicFramePr>
        <p:xfrm>
          <a:off x="1133475" y="1670229"/>
          <a:ext cx="6727825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20" name="Worksheet" r:id="rId6" imgW="36144200" imgH="24714200" progId="Excel.Sheet.8">
                  <p:embed/>
                </p:oleObj>
              </mc:Choice>
              <mc:Fallback>
                <p:oleObj name="Worksheet" r:id="rId6" imgW="361442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670229"/>
                        <a:ext cx="6727825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7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95605"/>
              </p:ext>
            </p:extLst>
          </p:nvPr>
        </p:nvGraphicFramePr>
        <p:xfrm>
          <a:off x="1131888" y="1667054"/>
          <a:ext cx="6727825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21" name="Worksheet" r:id="rId8" imgW="36144200" imgH="24714200" progId="Excel.Sheet.8">
                  <p:embed/>
                </p:oleObj>
              </mc:Choice>
              <mc:Fallback>
                <p:oleObj name="Worksheet" r:id="rId8" imgW="361442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667054"/>
                        <a:ext cx="6727825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76200"/>
            <a:ext cx="8445500" cy="381000"/>
          </a:xfrm>
        </p:spPr>
        <p:txBody>
          <a:bodyPr/>
          <a:lstStyle/>
          <a:p>
            <a:r>
              <a:rPr lang="en-US" dirty="0"/>
              <a:t>Burn Rate Profile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617538"/>
            <a:ext cx="8655050" cy="568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Very little effect on T-s diagram - same minimum volume reached at different points in cycle</a:t>
            </a:r>
          </a:p>
          <a:p>
            <a:pPr>
              <a:lnSpc>
                <a:spcPct val="90000"/>
              </a:lnSpc>
            </a:pPr>
            <a:r>
              <a:rPr lang="en-US" sz="1800"/>
              <a:t>Very little effect on efficiency - 0.244 (BurnRateProfile = 1) vs. 0.241 (BurnRateProfile = -1) for this example</a:t>
            </a:r>
            <a:endParaRPr lang="en-US" sz="2000"/>
          </a:p>
          <a:p>
            <a:endParaRPr lang="en-US" sz="2000"/>
          </a:p>
        </p:txBody>
      </p:sp>
      <p:sp>
        <p:nvSpPr>
          <p:cNvPr id="1387524" name="Rectangle 4"/>
          <p:cNvSpPr>
            <a:spLocks noChangeArrowheads="1"/>
          </p:cNvSpPr>
          <p:nvPr/>
        </p:nvSpPr>
        <p:spPr bwMode="auto">
          <a:xfrm>
            <a:off x="832025" y="5664024"/>
            <a:ext cx="7973307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008000"/>
                </a:solidFill>
              </a:rPr>
              <a:t>r = 3, 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008000"/>
                </a:solidFill>
              </a:rPr>
              <a:t> = 1.3, f = 0.01, Q</a:t>
            </a:r>
            <a:r>
              <a:rPr lang="en-US" sz="1600" baseline="-250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008000"/>
                </a:solidFill>
              </a:rPr>
              <a:t> = 4.5 x 10</a:t>
            </a:r>
            <a:r>
              <a:rPr lang="en-US" sz="1600" baseline="30000" dirty="0">
                <a:solidFill>
                  <a:srgbClr val="008000"/>
                </a:solidFill>
              </a:rPr>
              <a:t>7</a:t>
            </a:r>
            <a:r>
              <a:rPr lang="en-US" sz="1600" dirty="0">
                <a:solidFill>
                  <a:srgbClr val="008000"/>
                </a:solidFill>
              </a:rPr>
              <a:t> J/kg, T</a:t>
            </a:r>
            <a:r>
              <a:rPr lang="en-US" sz="1600" baseline="-25000" dirty="0">
                <a:solidFill>
                  <a:srgbClr val="008000"/>
                </a:solidFill>
              </a:rPr>
              <a:t>in</a:t>
            </a:r>
            <a:r>
              <a:rPr lang="en-US" sz="1600" dirty="0">
                <a:solidFill>
                  <a:srgbClr val="008000"/>
                </a:solidFill>
              </a:rPr>
              <a:t> = 300K, P</a:t>
            </a:r>
            <a:r>
              <a:rPr lang="en-US" sz="1600" baseline="-25000" dirty="0">
                <a:solidFill>
                  <a:srgbClr val="008000"/>
                </a:solidFill>
              </a:rPr>
              <a:t>in</a:t>
            </a:r>
            <a:r>
              <a:rPr lang="en-US" sz="1600" dirty="0">
                <a:solidFill>
                  <a:srgbClr val="008000"/>
                </a:solidFill>
              </a:rPr>
              <a:t> = 1 </a:t>
            </a:r>
            <a:r>
              <a:rPr lang="en-US" sz="1600" dirty="0" err="1">
                <a:solidFill>
                  <a:srgbClr val="008000"/>
                </a:solidFill>
              </a:rPr>
              <a:t>atm</a:t>
            </a:r>
            <a:r>
              <a:rPr lang="en-US" sz="1600" dirty="0">
                <a:solidFill>
                  <a:srgbClr val="008000"/>
                </a:solidFill>
              </a:rPr>
              <a:t>, </a:t>
            </a:r>
            <a:r>
              <a:rPr lang="en-US" sz="1600" dirty="0" err="1">
                <a:solidFill>
                  <a:srgbClr val="008000"/>
                </a:solidFill>
              </a:rPr>
              <a:t>P</a:t>
            </a:r>
            <a:r>
              <a:rPr lang="en-US" sz="1600" baseline="-25000" dirty="0" err="1">
                <a:solidFill>
                  <a:srgbClr val="008000"/>
                </a:solidFill>
              </a:rPr>
              <a:t>exh</a:t>
            </a:r>
            <a:r>
              <a:rPr lang="en-US" sz="1600" dirty="0">
                <a:solidFill>
                  <a:srgbClr val="008000"/>
                </a:solidFill>
              </a:rPr>
              <a:t> = 1 </a:t>
            </a:r>
            <a:r>
              <a:rPr lang="en-US" sz="1600" dirty="0" err="1">
                <a:solidFill>
                  <a:srgbClr val="008000"/>
                </a:solidFill>
              </a:rPr>
              <a:t>atm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008000"/>
                </a:solidFill>
              </a:rPr>
              <a:t>BurnStart</a:t>
            </a:r>
            <a:r>
              <a:rPr lang="en-US" sz="1600" dirty="0">
                <a:solidFill>
                  <a:srgbClr val="008000"/>
                </a:solidFill>
              </a:rPr>
              <a:t> = 0.2, </a:t>
            </a:r>
            <a:r>
              <a:rPr lang="en-US" sz="1600" dirty="0" err="1">
                <a:solidFill>
                  <a:srgbClr val="008000"/>
                </a:solidFill>
              </a:rPr>
              <a:t>BurnEnd</a:t>
            </a:r>
            <a:r>
              <a:rPr lang="en-US" sz="1600" dirty="0">
                <a:solidFill>
                  <a:srgbClr val="008000"/>
                </a:solidFill>
              </a:rPr>
              <a:t> = 0.2, </a:t>
            </a:r>
            <a:r>
              <a:rPr lang="en-US" sz="1600" dirty="0" err="1">
                <a:solidFill>
                  <a:srgbClr val="008000"/>
                </a:solidFill>
              </a:rPr>
              <a:t>ExhRes</a:t>
            </a:r>
            <a:r>
              <a:rPr lang="en-US" sz="1600" dirty="0">
                <a:solidFill>
                  <a:srgbClr val="008000"/>
                </a:solidFill>
              </a:rPr>
              <a:t> = FALSE, </a:t>
            </a:r>
            <a:r>
              <a:rPr lang="en-US" sz="1600" dirty="0" err="1">
                <a:solidFill>
                  <a:srgbClr val="008000"/>
                </a:solidFill>
              </a:rPr>
              <a:t>Const</a:t>
            </a:r>
            <a:r>
              <a:rPr lang="en-US" sz="1600" dirty="0">
                <a:solidFill>
                  <a:srgbClr val="008000"/>
                </a:solidFill>
              </a:rPr>
              <a:t>-v comb = TRUE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008000"/>
                </a:solidFill>
              </a:rPr>
              <a:t>ComplExp</a:t>
            </a:r>
            <a:r>
              <a:rPr lang="en-US" sz="1600" dirty="0">
                <a:solidFill>
                  <a:srgbClr val="008000"/>
                </a:solidFill>
              </a:rPr>
              <a:t> = FALSE, 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h = 0, </a:t>
            </a:r>
            <a:r>
              <a:rPr lang="en-US" sz="1600" dirty="0" err="1">
                <a:solidFill>
                  <a:srgbClr val="008000"/>
                </a:solidFill>
                <a:sym typeface="Symbol" charset="0"/>
              </a:rPr>
              <a:t>T</a:t>
            </a:r>
            <a:r>
              <a:rPr lang="en-US" sz="1600" baseline="-25000" dirty="0" err="1">
                <a:solidFill>
                  <a:srgbClr val="008000"/>
                </a:solidFill>
                <a:sym typeface="Symbol" charset="0"/>
              </a:rPr>
              <a:t>wall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400K, </a:t>
            </a:r>
            <a:r>
              <a:rPr lang="en-US" sz="1600" baseline="-25000" dirty="0">
                <a:solidFill>
                  <a:srgbClr val="00800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00800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48254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87528" grpId="0"/>
      <p:bldOleChart spid="1387528" grpId="1"/>
      <p:bldOleChart spid="1387528" grpId="2"/>
      <p:bldOleChart spid="1387529" grpId="0"/>
      <p:bldOleChart spid="1387527" grpId="0"/>
      <p:bldOleChart spid="138752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57826" name="Object 2"/>
          <p:cNvGraphicFramePr>
            <a:graphicFrameLocks noChangeAspect="1"/>
          </p:cNvGraphicFramePr>
          <p:nvPr/>
        </p:nvGraphicFramePr>
        <p:xfrm>
          <a:off x="1377950" y="1916113"/>
          <a:ext cx="6407150" cy="38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8" name="Worksheet" r:id="rId4" imgW="5346192" imgH="4102608" progId="Excel.Sheet.8">
                  <p:embed/>
                </p:oleObj>
              </mc:Choice>
              <mc:Fallback>
                <p:oleObj name="Worksheet" r:id="rId4" imgW="5346192" imgH="41026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728"/>
                      <a:stretch>
                        <a:fillRect/>
                      </a:stretch>
                    </p:blipFill>
                    <p:spPr bwMode="auto">
                      <a:xfrm>
                        <a:off x="1377950" y="1916113"/>
                        <a:ext cx="6407150" cy="389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7827" name="Object 3"/>
          <p:cNvGraphicFramePr>
            <a:graphicFrameLocks noChangeAspect="1"/>
          </p:cNvGraphicFramePr>
          <p:nvPr/>
        </p:nvGraphicFramePr>
        <p:xfrm>
          <a:off x="1377950" y="1905000"/>
          <a:ext cx="6421438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9" name="Worksheet" r:id="rId6" imgW="5346192" imgH="4102608" progId="Excel.Sheet.8">
                  <p:embed/>
                </p:oleObj>
              </mc:Choice>
              <mc:Fallback>
                <p:oleObj name="Worksheet" r:id="rId6" imgW="5346192" imgH="41026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505"/>
                      <a:stretch>
                        <a:fillRect/>
                      </a:stretch>
                    </p:blipFill>
                    <p:spPr bwMode="auto">
                      <a:xfrm>
                        <a:off x="1377950" y="1905000"/>
                        <a:ext cx="6421438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Exhaust residual</a:t>
            </a:r>
          </a:p>
        </p:txBody>
      </p:sp>
      <p:sp>
        <p:nvSpPr>
          <p:cNvPr id="1357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9075" y="614363"/>
            <a:ext cx="8637588" cy="5761037"/>
          </a:xfrm>
        </p:spPr>
        <p:txBody>
          <a:bodyPr/>
          <a:lstStyle/>
          <a:p>
            <a:r>
              <a:rPr lang="en-US" sz="1800" dirty="0"/>
              <a:t>P-V diagram very similar, P</a:t>
            </a:r>
            <a:r>
              <a:rPr lang="en-US" sz="1800" baseline="-25000" dirty="0"/>
              <a:t>2</a:t>
            </a:r>
            <a:r>
              <a:rPr lang="en-US" sz="1800" dirty="0"/>
              <a:t> - P</a:t>
            </a:r>
            <a:r>
              <a:rPr lang="en-US" sz="1800" baseline="-25000" dirty="0"/>
              <a:t>3</a:t>
            </a:r>
            <a:r>
              <a:rPr lang="en-US" sz="1800" dirty="0"/>
              <a:t> is same (but gas going through cycle has higher T)</a:t>
            </a:r>
          </a:p>
          <a:p>
            <a:r>
              <a:rPr lang="en-US" sz="1800" dirty="0"/>
              <a:t>Peak P decreases since starting at higher T</a:t>
            </a:r>
            <a:r>
              <a:rPr lang="en-US" sz="1800" baseline="-25000" dirty="0"/>
              <a:t>2</a:t>
            </a:r>
            <a:endParaRPr lang="en-US" sz="1800" dirty="0"/>
          </a:p>
          <a:p>
            <a:pPr lvl="1">
              <a:buFont typeface="Wingdings" charset="0"/>
              <a:buNone/>
            </a:pPr>
            <a:r>
              <a:rPr lang="en-US" sz="1800" dirty="0">
                <a:solidFill>
                  <a:schemeClr val="accent2"/>
                </a:solidFill>
              </a:rPr>
              <a:t>P</a:t>
            </a:r>
            <a:r>
              <a:rPr lang="en-US" sz="1800" baseline="-25000" dirty="0">
                <a:solidFill>
                  <a:schemeClr val="accent2"/>
                </a:solidFill>
              </a:rPr>
              <a:t>4</a:t>
            </a:r>
            <a:r>
              <a:rPr lang="en-US" sz="1800" dirty="0">
                <a:solidFill>
                  <a:schemeClr val="accent2"/>
                </a:solidFill>
              </a:rPr>
              <a:t>/P</a:t>
            </a:r>
            <a:r>
              <a:rPr lang="en-US" sz="1800" baseline="-25000" dirty="0">
                <a:solidFill>
                  <a:schemeClr val="accent2"/>
                </a:solidFill>
              </a:rPr>
              <a:t>3</a:t>
            </a:r>
            <a:r>
              <a:rPr lang="en-US" sz="1800" dirty="0">
                <a:solidFill>
                  <a:schemeClr val="accent2"/>
                </a:solidFill>
              </a:rPr>
              <a:t> = T</a:t>
            </a:r>
            <a:r>
              <a:rPr lang="en-US" sz="1800" baseline="-25000" dirty="0">
                <a:solidFill>
                  <a:schemeClr val="accent2"/>
                </a:solidFill>
              </a:rPr>
              <a:t>4</a:t>
            </a:r>
            <a:r>
              <a:rPr lang="en-US" sz="1800" dirty="0">
                <a:solidFill>
                  <a:schemeClr val="accent2"/>
                </a:solidFill>
              </a:rPr>
              <a:t>/T</a:t>
            </a:r>
            <a:r>
              <a:rPr lang="en-US" sz="1800" baseline="-25000" dirty="0">
                <a:solidFill>
                  <a:schemeClr val="accent2"/>
                </a:solidFill>
              </a:rPr>
              <a:t>3</a:t>
            </a:r>
            <a:r>
              <a:rPr lang="en-US" sz="1800" dirty="0">
                <a:solidFill>
                  <a:schemeClr val="accent2"/>
                </a:solidFill>
              </a:rPr>
              <a:t> = (T</a:t>
            </a:r>
            <a:r>
              <a:rPr lang="en-US" sz="1800" baseline="-25000" dirty="0">
                <a:solidFill>
                  <a:schemeClr val="accent2"/>
                </a:solidFill>
              </a:rPr>
              <a:t>3 </a:t>
            </a:r>
            <a:r>
              <a:rPr lang="en-US" sz="1800" dirty="0">
                <a:solidFill>
                  <a:schemeClr val="accent2"/>
                </a:solidFill>
              </a:rPr>
              <a:t>+ </a:t>
            </a:r>
            <a:r>
              <a:rPr lang="en-US" sz="1800" dirty="0" err="1">
                <a:solidFill>
                  <a:schemeClr val="accent2"/>
                </a:solidFill>
              </a:rPr>
              <a:t>fQ</a:t>
            </a:r>
            <a:r>
              <a:rPr lang="en-US" sz="1800" baseline="-25000" dirty="0" err="1">
                <a:solidFill>
                  <a:schemeClr val="accent2"/>
                </a:solidFill>
              </a:rPr>
              <a:t>R</a:t>
            </a:r>
            <a:r>
              <a:rPr lang="en-US" sz="1800" dirty="0">
                <a:solidFill>
                  <a:schemeClr val="accent2"/>
                </a:solidFill>
              </a:rPr>
              <a:t>/</a:t>
            </a:r>
            <a:r>
              <a:rPr lang="en-US" sz="1800" dirty="0" err="1">
                <a:solidFill>
                  <a:schemeClr val="accent2"/>
                </a:solidFill>
              </a:rPr>
              <a:t>C</a:t>
            </a:r>
            <a:r>
              <a:rPr lang="en-US" sz="1800" baseline="-25000" dirty="0" err="1">
                <a:solidFill>
                  <a:schemeClr val="accent2"/>
                </a:solidFill>
              </a:rPr>
              <a:t>v</a:t>
            </a:r>
            <a:r>
              <a:rPr lang="en-US" sz="1800" dirty="0">
                <a:solidFill>
                  <a:schemeClr val="accent2"/>
                </a:solidFill>
              </a:rPr>
              <a:t>)/T</a:t>
            </a:r>
            <a:r>
              <a:rPr lang="en-US" sz="1800" baseline="-25000" dirty="0">
                <a:solidFill>
                  <a:schemeClr val="accent2"/>
                </a:solidFill>
              </a:rPr>
              <a:t>3</a:t>
            </a:r>
            <a:r>
              <a:rPr lang="en-US" sz="1800" dirty="0">
                <a:solidFill>
                  <a:schemeClr val="accent2"/>
                </a:solidFill>
              </a:rPr>
              <a:t> = 1 + </a:t>
            </a:r>
            <a:r>
              <a:rPr lang="en-US" sz="1800" dirty="0" err="1">
                <a:solidFill>
                  <a:schemeClr val="accent2"/>
                </a:solidFill>
              </a:rPr>
              <a:t>fQ</a:t>
            </a:r>
            <a:r>
              <a:rPr lang="en-US" sz="1800" baseline="-25000" dirty="0" err="1">
                <a:solidFill>
                  <a:schemeClr val="accent2"/>
                </a:solidFill>
              </a:rPr>
              <a:t>R</a:t>
            </a:r>
            <a:r>
              <a:rPr lang="en-US" sz="1800" dirty="0">
                <a:solidFill>
                  <a:schemeClr val="accent2"/>
                </a:solidFill>
              </a:rPr>
              <a:t>/C</a:t>
            </a:r>
            <a:r>
              <a:rPr lang="en-US" sz="1800" baseline="-25000" dirty="0">
                <a:solidFill>
                  <a:schemeClr val="accent2"/>
                </a:solidFill>
              </a:rPr>
              <a:t>v</a:t>
            </a:r>
            <a:r>
              <a:rPr lang="en-US" sz="1800" dirty="0">
                <a:solidFill>
                  <a:schemeClr val="accent2"/>
                </a:solidFill>
              </a:rPr>
              <a:t>T</a:t>
            </a:r>
            <a:r>
              <a:rPr lang="en-US" sz="1800" baseline="-25000" dirty="0">
                <a:solidFill>
                  <a:schemeClr val="accent2"/>
                </a:solidFill>
              </a:rPr>
              <a:t>3</a:t>
            </a:r>
            <a:r>
              <a:rPr lang="en-US" sz="1800" dirty="0">
                <a:solidFill>
                  <a:schemeClr val="accent2"/>
                </a:solidFill>
              </a:rPr>
              <a:t> = 1 + </a:t>
            </a:r>
            <a:r>
              <a:rPr lang="en-US" sz="1800" dirty="0" err="1">
                <a:solidFill>
                  <a:schemeClr val="accent2"/>
                </a:solidFill>
              </a:rPr>
              <a:t>fQ</a:t>
            </a:r>
            <a:r>
              <a:rPr lang="en-US" sz="1800" baseline="-25000" dirty="0" err="1">
                <a:solidFill>
                  <a:schemeClr val="accent2"/>
                </a:solidFill>
              </a:rPr>
              <a:t>R</a:t>
            </a:r>
            <a:r>
              <a:rPr lang="en-US" sz="1800" dirty="0">
                <a:solidFill>
                  <a:schemeClr val="accent2"/>
                </a:solidFill>
              </a:rPr>
              <a:t>/C</a:t>
            </a:r>
            <a:r>
              <a:rPr lang="en-US" sz="1800" baseline="-25000" dirty="0">
                <a:solidFill>
                  <a:schemeClr val="accent2"/>
                </a:solidFill>
              </a:rPr>
              <a:t>v</a:t>
            </a:r>
            <a:r>
              <a:rPr lang="en-US" sz="1800" dirty="0">
                <a:solidFill>
                  <a:schemeClr val="accent2"/>
                </a:solidFill>
              </a:rPr>
              <a:t>T</a:t>
            </a:r>
            <a:r>
              <a:rPr lang="en-US" sz="1800" baseline="-25000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accent2"/>
                </a:solidFill>
              </a:rPr>
              <a:t>r</a:t>
            </a:r>
            <a:r>
              <a:rPr lang="en-US" sz="1800" baseline="30000" dirty="0">
                <a:solidFill>
                  <a:schemeClr val="accent2"/>
                </a:solidFill>
                <a:sym typeface="Symbol" charset="0"/>
              </a:rPr>
              <a:t></a:t>
            </a:r>
            <a:r>
              <a:rPr lang="en-US" sz="1800" baseline="30000" dirty="0">
                <a:solidFill>
                  <a:schemeClr val="accent2"/>
                </a:solidFill>
              </a:rPr>
              <a:t>-1</a:t>
            </a:r>
            <a:r>
              <a:rPr lang="en-US" dirty="0"/>
              <a:t> </a:t>
            </a:r>
          </a:p>
          <a:p>
            <a:pPr>
              <a:buFont typeface="Wingdings" charset="0"/>
              <a:buNone/>
            </a:pPr>
            <a:endParaRPr lang="en-US" sz="2000" dirty="0"/>
          </a:p>
        </p:txBody>
      </p:sp>
      <p:sp>
        <p:nvSpPr>
          <p:cNvPr id="1357830" name="Rectangle 6"/>
          <p:cNvSpPr>
            <a:spLocks noChangeArrowheads="1"/>
          </p:cNvSpPr>
          <p:nvPr/>
        </p:nvSpPr>
        <p:spPr bwMode="auto">
          <a:xfrm>
            <a:off x="821267" y="5713589"/>
            <a:ext cx="773006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008000"/>
                </a:solidFill>
              </a:rPr>
              <a:t>r = 3, 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008000"/>
                </a:solidFill>
              </a:rPr>
              <a:t> = 1.3, f = 0.01, Q</a:t>
            </a:r>
            <a:r>
              <a:rPr lang="en-US" sz="1600" baseline="-250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008000"/>
                </a:solidFill>
              </a:rPr>
              <a:t> = 4.5 x 10</a:t>
            </a:r>
            <a:r>
              <a:rPr lang="en-US" sz="1600" baseline="30000" dirty="0">
                <a:solidFill>
                  <a:srgbClr val="008000"/>
                </a:solidFill>
              </a:rPr>
              <a:t>7</a:t>
            </a:r>
            <a:r>
              <a:rPr lang="en-US" sz="1600" dirty="0">
                <a:solidFill>
                  <a:srgbClr val="008000"/>
                </a:solidFill>
              </a:rPr>
              <a:t> J/kg, T</a:t>
            </a:r>
            <a:r>
              <a:rPr lang="en-US" sz="1600" baseline="-25000" dirty="0">
                <a:solidFill>
                  <a:srgbClr val="008000"/>
                </a:solidFill>
              </a:rPr>
              <a:t>in</a:t>
            </a:r>
            <a:r>
              <a:rPr lang="en-US" sz="1600" dirty="0">
                <a:solidFill>
                  <a:srgbClr val="008000"/>
                </a:solidFill>
              </a:rPr>
              <a:t> = 300K, P</a:t>
            </a:r>
            <a:r>
              <a:rPr lang="en-US" sz="1600" baseline="-25000" dirty="0">
                <a:solidFill>
                  <a:srgbClr val="008000"/>
                </a:solidFill>
              </a:rPr>
              <a:t>in</a:t>
            </a:r>
            <a:r>
              <a:rPr lang="en-US" sz="1600" dirty="0">
                <a:solidFill>
                  <a:srgbClr val="008000"/>
                </a:solidFill>
              </a:rPr>
              <a:t> = 1 </a:t>
            </a:r>
            <a:r>
              <a:rPr lang="en-US" sz="1600" dirty="0" err="1">
                <a:solidFill>
                  <a:srgbClr val="008000"/>
                </a:solidFill>
              </a:rPr>
              <a:t>atm</a:t>
            </a:r>
            <a:r>
              <a:rPr lang="en-US" sz="1600" dirty="0">
                <a:solidFill>
                  <a:srgbClr val="008000"/>
                </a:solidFill>
              </a:rPr>
              <a:t>, </a:t>
            </a:r>
            <a:r>
              <a:rPr lang="en-US" sz="1600" dirty="0" err="1">
                <a:solidFill>
                  <a:srgbClr val="008000"/>
                </a:solidFill>
              </a:rPr>
              <a:t>P</a:t>
            </a:r>
            <a:r>
              <a:rPr lang="en-US" sz="1600" baseline="-25000" dirty="0" err="1">
                <a:solidFill>
                  <a:srgbClr val="008000"/>
                </a:solidFill>
              </a:rPr>
              <a:t>exh</a:t>
            </a:r>
            <a:r>
              <a:rPr lang="en-US" sz="1600" dirty="0">
                <a:solidFill>
                  <a:srgbClr val="008000"/>
                </a:solidFill>
              </a:rPr>
              <a:t> = 1 </a:t>
            </a:r>
            <a:r>
              <a:rPr lang="en-US" sz="1600" dirty="0" err="1">
                <a:solidFill>
                  <a:srgbClr val="008000"/>
                </a:solidFill>
              </a:rPr>
              <a:t>atm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008000"/>
                </a:solidFill>
              </a:rPr>
              <a:t>ExhRes</a:t>
            </a:r>
            <a:r>
              <a:rPr lang="en-US" sz="1600" dirty="0">
                <a:solidFill>
                  <a:srgbClr val="008000"/>
                </a:solidFill>
              </a:rPr>
              <a:t> = FALSE, </a:t>
            </a:r>
            <a:r>
              <a:rPr lang="en-US" sz="1600" dirty="0" err="1">
                <a:solidFill>
                  <a:srgbClr val="008000"/>
                </a:solidFill>
              </a:rPr>
              <a:t>Const</a:t>
            </a:r>
            <a:r>
              <a:rPr lang="en-US" sz="1600" dirty="0">
                <a:solidFill>
                  <a:srgbClr val="008000"/>
                </a:solidFill>
              </a:rPr>
              <a:t>-v comb = TRUE, </a:t>
            </a:r>
            <a:r>
              <a:rPr lang="en-US" sz="1600" dirty="0" err="1">
                <a:solidFill>
                  <a:srgbClr val="008000"/>
                </a:solidFill>
              </a:rPr>
              <a:t>BurnStart</a:t>
            </a:r>
            <a:r>
              <a:rPr lang="en-US" sz="1600" dirty="0">
                <a:solidFill>
                  <a:srgbClr val="008000"/>
                </a:solidFill>
              </a:rPr>
              <a:t> = 0 or 0.05, </a:t>
            </a:r>
            <a:r>
              <a:rPr lang="en-US" sz="1600" dirty="0" err="1">
                <a:solidFill>
                  <a:srgbClr val="008000"/>
                </a:solidFill>
              </a:rPr>
              <a:t>BurnEnd</a:t>
            </a:r>
            <a:r>
              <a:rPr lang="en-US" sz="1600" dirty="0">
                <a:solidFill>
                  <a:srgbClr val="008000"/>
                </a:solidFill>
              </a:rPr>
              <a:t> = 0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008000"/>
                </a:solidFill>
              </a:rPr>
              <a:t>BurnRateProfile</a:t>
            </a:r>
            <a:r>
              <a:rPr lang="en-US" sz="1600" dirty="0">
                <a:solidFill>
                  <a:srgbClr val="008000"/>
                </a:solidFill>
              </a:rPr>
              <a:t> = 0, </a:t>
            </a:r>
            <a:r>
              <a:rPr lang="en-US" sz="1600" dirty="0" err="1">
                <a:solidFill>
                  <a:srgbClr val="008000"/>
                </a:solidFill>
              </a:rPr>
              <a:t>ComplExp</a:t>
            </a:r>
            <a:r>
              <a:rPr lang="en-US" sz="1600" dirty="0">
                <a:solidFill>
                  <a:srgbClr val="008000"/>
                </a:solidFill>
              </a:rPr>
              <a:t> = FALSE, 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h = 0, </a:t>
            </a:r>
            <a:r>
              <a:rPr lang="en-US" sz="1600" dirty="0" err="1">
                <a:solidFill>
                  <a:srgbClr val="008000"/>
                </a:solidFill>
                <a:sym typeface="Symbol" charset="0"/>
              </a:rPr>
              <a:t>T</a:t>
            </a:r>
            <a:r>
              <a:rPr lang="en-US" sz="1600" baseline="-25000" dirty="0" err="1">
                <a:solidFill>
                  <a:srgbClr val="008000"/>
                </a:solidFill>
                <a:sym typeface="Symbol" charset="0"/>
              </a:rPr>
              <a:t>wall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400K, </a:t>
            </a:r>
            <a:r>
              <a:rPr lang="en-US" sz="1600" baseline="-25000" dirty="0">
                <a:solidFill>
                  <a:srgbClr val="00800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00800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008000"/>
                </a:solidFill>
                <a:sym typeface="Symbol" charset="0"/>
              </a:rPr>
              <a:t> = 1</a:t>
            </a:r>
            <a:endParaRPr lang="en-US" sz="1800" dirty="0">
              <a:solidFill>
                <a:srgbClr val="2F8B20"/>
              </a:solidFill>
              <a:sym typeface="Symbol" charset="0"/>
            </a:endParaRPr>
          </a:p>
        </p:txBody>
      </p:sp>
      <p:sp>
        <p:nvSpPr>
          <p:cNvPr id="1357831" name="Rectangle 7"/>
          <p:cNvSpPr>
            <a:spLocks noChangeArrowheads="1"/>
          </p:cNvSpPr>
          <p:nvPr/>
        </p:nvSpPr>
        <p:spPr bwMode="auto">
          <a:xfrm>
            <a:off x="4279900" y="2168525"/>
            <a:ext cx="3208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rgbClr val="ED181E"/>
                </a:solidFill>
                <a:latin typeface="Helvetica" charset="0"/>
                <a:sym typeface="Symbol" charset="0"/>
              </a:rPr>
              <a:t>Red solid: </a:t>
            </a:r>
            <a:r>
              <a:rPr lang="en-US" sz="1600" dirty="0" err="1">
                <a:solidFill>
                  <a:srgbClr val="ED181E"/>
                </a:solidFill>
                <a:latin typeface="Helvetica" charset="0"/>
                <a:sym typeface="Symbol" charset="0"/>
              </a:rPr>
              <a:t>Exh</a:t>
            </a:r>
            <a:r>
              <a:rPr lang="en-US" sz="1600" dirty="0">
                <a:solidFill>
                  <a:srgbClr val="ED181E"/>
                </a:solidFill>
                <a:latin typeface="Helvetica" charset="0"/>
                <a:sym typeface="Symbol" charset="0"/>
              </a:rPr>
              <a:t> Res = FALSE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Blue dashed: </a:t>
            </a:r>
            <a:r>
              <a:rPr lang="en-US" sz="16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Exh</a:t>
            </a: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Res = TRUE</a:t>
            </a:r>
            <a:endParaRPr lang="en-US" sz="1600" dirty="0">
              <a:solidFill>
                <a:srgbClr val="2F8B20"/>
              </a:solidFill>
              <a:latin typeface="Helvetica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460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59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082701"/>
              </p:ext>
            </p:extLst>
          </p:nvPr>
        </p:nvGraphicFramePr>
        <p:xfrm>
          <a:off x="1068035" y="1793522"/>
          <a:ext cx="6773862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92" name="Worksheet" r:id="rId4" imgW="23495000" imgH="16243300" progId="Excel.Sheet.8">
                  <p:embed/>
                </p:oleObj>
              </mc:Choice>
              <mc:Fallback>
                <p:oleObj name="Worksheet" r:id="rId4" imgW="23495000" imgH="16243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87"/>
                      <a:stretch>
                        <a:fillRect/>
                      </a:stretch>
                    </p:blipFill>
                    <p:spPr bwMode="auto">
                      <a:xfrm>
                        <a:off x="1068035" y="1793522"/>
                        <a:ext cx="6773862" cy="390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Exhaust residual</a:t>
            </a:r>
          </a:p>
        </p:txBody>
      </p:sp>
      <p:sp>
        <p:nvSpPr>
          <p:cNvPr id="135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7013" y="582613"/>
            <a:ext cx="8669337" cy="5792787"/>
          </a:xfrm>
        </p:spPr>
        <p:txBody>
          <a:bodyPr/>
          <a:lstStyle/>
          <a:p>
            <a:r>
              <a:rPr lang="en-US" sz="1800" dirty="0"/>
              <a:t>Higher starting T &amp; s, otherwise ideal cycle</a:t>
            </a:r>
          </a:p>
          <a:p>
            <a:r>
              <a:rPr lang="en-US" sz="1800" dirty="0"/>
              <a:t>In ideal cycle residual has no effect on </a:t>
            </a:r>
            <a:r>
              <a:rPr lang="en-US" sz="1800" dirty="0">
                <a:sym typeface="Symbol" charset="0"/>
              </a:rPr>
              <a:t></a:t>
            </a:r>
            <a:r>
              <a:rPr lang="en-US" sz="1800" baseline="-25000" dirty="0" err="1">
                <a:sym typeface="Symbol" charset="0"/>
              </a:rPr>
              <a:t>th</a:t>
            </a:r>
            <a:r>
              <a:rPr lang="en-US" sz="1800" dirty="0">
                <a:sym typeface="Symbol" charset="0"/>
              </a:rPr>
              <a:t> but since exhaust residual has no fuel &amp; lower density (higher v) than fresh gas, power or BMEP is decreased (1.84 </a:t>
            </a:r>
            <a:r>
              <a:rPr lang="en-US" sz="1800" dirty="0" err="1">
                <a:sym typeface="Symbol" charset="0"/>
              </a:rPr>
              <a:t>atm</a:t>
            </a:r>
            <a:r>
              <a:rPr lang="en-US" sz="1800" dirty="0">
                <a:sym typeface="Symbol" charset="0"/>
              </a:rPr>
              <a:t> vs. 2.20 </a:t>
            </a:r>
            <a:r>
              <a:rPr lang="en-US" sz="1800" dirty="0" err="1">
                <a:sym typeface="Symbol" charset="0"/>
              </a:rPr>
              <a:t>atm</a:t>
            </a:r>
            <a:r>
              <a:rPr lang="en-US" sz="1800" dirty="0">
                <a:sym typeface="Symbol" charset="0"/>
              </a:rPr>
              <a:t> for case shown)</a:t>
            </a:r>
          </a:p>
        </p:txBody>
      </p:sp>
      <p:graphicFrame>
        <p:nvGraphicFramePr>
          <p:cNvPr id="13598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75186"/>
              </p:ext>
            </p:extLst>
          </p:nvPr>
        </p:nvGraphicFramePr>
        <p:xfrm>
          <a:off x="1064860" y="1782587"/>
          <a:ext cx="6773862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93" name="Worksheet" r:id="rId6" imgW="23495000" imgH="16243300" progId="Excel.Sheet.8">
                  <p:embed/>
                </p:oleObj>
              </mc:Choice>
              <mc:Fallback>
                <p:oleObj name="Worksheet" r:id="rId6" imgW="23495000" imgH="16243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87"/>
                      <a:stretch>
                        <a:fillRect/>
                      </a:stretch>
                    </p:blipFill>
                    <p:spPr bwMode="auto">
                      <a:xfrm>
                        <a:off x="1064860" y="1782587"/>
                        <a:ext cx="6773862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81" name="Rectangle 9"/>
          <p:cNvSpPr>
            <a:spLocks noChangeArrowheads="1"/>
          </p:cNvSpPr>
          <p:nvPr/>
        </p:nvSpPr>
        <p:spPr bwMode="auto">
          <a:xfrm>
            <a:off x="1286934" y="5685367"/>
            <a:ext cx="734906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rgbClr val="2F8B20"/>
                </a:solidFill>
              </a:rPr>
              <a:t>r = 3,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</a:t>
            </a:r>
            <a:r>
              <a:rPr lang="en-US" sz="1600" dirty="0">
                <a:solidFill>
                  <a:srgbClr val="2F8B20"/>
                </a:solidFill>
              </a:rPr>
              <a:t> = 1.3, f = 0.01, Q</a:t>
            </a:r>
            <a:r>
              <a:rPr lang="en-US" sz="1600" baseline="-25000" dirty="0">
                <a:solidFill>
                  <a:srgbClr val="2F8B20"/>
                </a:solidFill>
              </a:rPr>
              <a:t>R</a:t>
            </a:r>
            <a:r>
              <a:rPr lang="en-US" sz="1600" dirty="0">
                <a:solidFill>
                  <a:srgbClr val="2F8B20"/>
                </a:solidFill>
              </a:rPr>
              <a:t> = 4.5 x 10</a:t>
            </a:r>
            <a:r>
              <a:rPr lang="en-US" sz="1600" baseline="30000" dirty="0">
                <a:solidFill>
                  <a:srgbClr val="2F8B20"/>
                </a:solidFill>
              </a:rPr>
              <a:t>7</a:t>
            </a:r>
            <a:r>
              <a:rPr lang="en-US" sz="1600" dirty="0">
                <a:solidFill>
                  <a:srgbClr val="2F8B20"/>
                </a:solidFill>
              </a:rPr>
              <a:t> J/kg, T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300K, P</a:t>
            </a:r>
            <a:r>
              <a:rPr lang="en-US" sz="1600" baseline="-25000" dirty="0">
                <a:solidFill>
                  <a:srgbClr val="2F8B20"/>
                </a:solidFill>
              </a:rPr>
              <a:t>in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r>
              <a:rPr lang="en-US" sz="1600" dirty="0">
                <a:solidFill>
                  <a:srgbClr val="2F8B20"/>
                </a:solidFill>
              </a:rPr>
              <a:t>, </a:t>
            </a:r>
            <a:r>
              <a:rPr lang="en-US" sz="1600" dirty="0" err="1">
                <a:solidFill>
                  <a:srgbClr val="2F8B20"/>
                </a:solidFill>
              </a:rPr>
              <a:t>P</a:t>
            </a:r>
            <a:r>
              <a:rPr lang="en-US" sz="1600" baseline="-25000" dirty="0" err="1">
                <a:solidFill>
                  <a:srgbClr val="2F8B20"/>
                </a:solidFill>
              </a:rPr>
              <a:t>exh</a:t>
            </a:r>
            <a:r>
              <a:rPr lang="en-US" sz="1600" dirty="0">
                <a:solidFill>
                  <a:srgbClr val="2F8B20"/>
                </a:solidFill>
              </a:rPr>
              <a:t> = 1 </a:t>
            </a:r>
            <a:r>
              <a:rPr lang="en-US" sz="1600" dirty="0" err="1">
                <a:solidFill>
                  <a:srgbClr val="2F8B20"/>
                </a:solidFill>
              </a:rPr>
              <a:t>atm</a:t>
            </a:r>
            <a:endParaRPr lang="en-US" sz="1600" dirty="0">
              <a:solidFill>
                <a:srgbClr val="2F8B20"/>
              </a:solidFill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ExhRes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 err="1">
                <a:solidFill>
                  <a:srgbClr val="2F8B20"/>
                </a:solidFill>
              </a:rPr>
              <a:t>Const</a:t>
            </a:r>
            <a:r>
              <a:rPr lang="en-US" sz="1600" dirty="0">
                <a:solidFill>
                  <a:srgbClr val="2F8B20"/>
                </a:solidFill>
              </a:rPr>
              <a:t>-v comb = TRUE, </a:t>
            </a:r>
            <a:r>
              <a:rPr lang="en-US" sz="1600" dirty="0" err="1">
                <a:solidFill>
                  <a:srgbClr val="2F8B20"/>
                </a:solidFill>
              </a:rPr>
              <a:t>BurnStart</a:t>
            </a:r>
            <a:r>
              <a:rPr lang="en-US" sz="1600" dirty="0">
                <a:solidFill>
                  <a:srgbClr val="2F8B20"/>
                </a:solidFill>
              </a:rPr>
              <a:t> = 0 or 0.05, </a:t>
            </a:r>
            <a:r>
              <a:rPr lang="en-US" sz="1600" dirty="0" err="1">
                <a:solidFill>
                  <a:srgbClr val="2F8B20"/>
                </a:solidFill>
              </a:rPr>
              <a:t>BurnEnd</a:t>
            </a:r>
            <a:r>
              <a:rPr lang="en-US" sz="1600" dirty="0">
                <a:solidFill>
                  <a:srgbClr val="2F8B20"/>
                </a:solidFill>
              </a:rPr>
              <a:t> = 0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 err="1">
                <a:solidFill>
                  <a:srgbClr val="2F8B20"/>
                </a:solidFill>
              </a:rPr>
              <a:t>BurnRateProfile</a:t>
            </a:r>
            <a:r>
              <a:rPr lang="en-US" sz="1600" dirty="0">
                <a:solidFill>
                  <a:srgbClr val="2F8B20"/>
                </a:solidFill>
              </a:rPr>
              <a:t> = 0, </a:t>
            </a:r>
            <a:r>
              <a:rPr lang="en-US" sz="1600" dirty="0" err="1">
                <a:solidFill>
                  <a:srgbClr val="2F8B20"/>
                </a:solidFill>
              </a:rPr>
              <a:t>ComplExp</a:t>
            </a:r>
            <a:r>
              <a:rPr lang="en-US" sz="1600" dirty="0">
                <a:solidFill>
                  <a:srgbClr val="2F8B20"/>
                </a:solidFill>
              </a:rPr>
              <a:t> = FALSE, 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h = 0, </a:t>
            </a:r>
            <a:r>
              <a:rPr lang="en-US" sz="1600" dirty="0" err="1">
                <a:solidFill>
                  <a:srgbClr val="2F8B20"/>
                </a:solidFill>
                <a:sym typeface="Symbol" charset="0"/>
              </a:rPr>
              <a:t>T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wall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400K, </a:t>
            </a:r>
            <a:r>
              <a:rPr lang="en-US" sz="1600" baseline="-25000" dirty="0">
                <a:solidFill>
                  <a:srgbClr val="2F8B20"/>
                </a:solidFill>
                <a:sym typeface="Symbol" charset="0"/>
              </a:rPr>
              <a:t>comp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</a:t>
            </a:r>
            <a:r>
              <a:rPr lang="en-US" sz="1600" baseline="-25000" dirty="0" err="1">
                <a:solidFill>
                  <a:srgbClr val="2F8B20"/>
                </a:solidFill>
                <a:sym typeface="Symbol" charset="0"/>
              </a:rPr>
              <a:t>exp</a:t>
            </a:r>
            <a:r>
              <a:rPr lang="en-US" sz="1600" dirty="0">
                <a:solidFill>
                  <a:srgbClr val="2F8B20"/>
                </a:solidFill>
                <a:sym typeface="Symbol" charset="0"/>
              </a:rPr>
              <a:t> = 1</a:t>
            </a:r>
            <a:endParaRPr lang="en-US" sz="1800" dirty="0">
              <a:solidFill>
                <a:srgbClr val="2F8B20"/>
              </a:solidFill>
              <a:sym typeface="Symbol" charset="0"/>
            </a:endParaRPr>
          </a:p>
        </p:txBody>
      </p:sp>
      <p:sp>
        <p:nvSpPr>
          <p:cNvPr id="1359879" name="Rectangle 7"/>
          <p:cNvSpPr>
            <a:spLocks noChangeArrowheads="1"/>
          </p:cNvSpPr>
          <p:nvPr/>
        </p:nvSpPr>
        <p:spPr bwMode="auto">
          <a:xfrm>
            <a:off x="2202743" y="2155825"/>
            <a:ext cx="3208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rgbClr val="ED181E"/>
                </a:solidFill>
                <a:latin typeface="Helvetica" charset="0"/>
                <a:sym typeface="Symbol" charset="0"/>
              </a:rPr>
              <a:t>Red solid: </a:t>
            </a:r>
            <a:r>
              <a:rPr lang="en-US" sz="1600" dirty="0" err="1">
                <a:solidFill>
                  <a:srgbClr val="ED181E"/>
                </a:solidFill>
                <a:latin typeface="Helvetica" charset="0"/>
                <a:sym typeface="Symbol" charset="0"/>
              </a:rPr>
              <a:t>Exh</a:t>
            </a:r>
            <a:r>
              <a:rPr lang="en-US" sz="1600" dirty="0">
                <a:solidFill>
                  <a:srgbClr val="ED181E"/>
                </a:solidFill>
                <a:latin typeface="Helvetica" charset="0"/>
                <a:sym typeface="Symbol" charset="0"/>
              </a:rPr>
              <a:t> Res = FALSE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Blue dashed: </a:t>
            </a:r>
            <a:r>
              <a:rPr lang="en-US" sz="1600" dirty="0" err="1">
                <a:solidFill>
                  <a:schemeClr val="accent2"/>
                </a:solidFill>
                <a:latin typeface="Helvetica" charset="0"/>
                <a:sym typeface="Symbol" charset="0"/>
              </a:rPr>
              <a:t>Exh</a:t>
            </a: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 Res = TRUE</a:t>
            </a:r>
            <a:endParaRPr lang="en-US" sz="1600" dirty="0">
              <a:solidFill>
                <a:srgbClr val="2F8B20"/>
              </a:solidFill>
              <a:latin typeface="Helvetica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188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AirCycles4Recips.xls</a:t>
            </a:r>
            <a:endParaRPr lang="en-US"/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261" y="674688"/>
            <a:ext cx="8668369" cy="5803900"/>
          </a:xfrm>
        </p:spPr>
        <p:txBody>
          <a:bodyPr/>
          <a:lstStyle/>
          <a:p>
            <a:r>
              <a:rPr lang="en-US" dirty="0"/>
              <a:t>Thermodynamic model is</a:t>
            </a:r>
            <a:r>
              <a:rPr lang="en-US" dirty="0">
                <a:solidFill>
                  <a:srgbClr val="ED181E"/>
                </a:solidFill>
              </a:rPr>
              <a:t> </a:t>
            </a:r>
            <a:r>
              <a:rPr lang="en-US" dirty="0">
                <a:solidFill>
                  <a:srgbClr val="B50014"/>
                </a:solidFill>
              </a:rPr>
              <a:t>exact</a:t>
            </a:r>
            <a:r>
              <a:rPr lang="en-US" dirty="0"/>
              <a:t>, but heat loss, burn rate, etc. models are </a:t>
            </a:r>
            <a:r>
              <a:rPr lang="en-US" dirty="0">
                <a:solidFill>
                  <a:srgbClr val="B50014"/>
                </a:solidFill>
              </a:rPr>
              <a:t>qualitative</a:t>
            </a:r>
            <a:endParaRPr lang="en-US" dirty="0"/>
          </a:p>
          <a:p>
            <a:r>
              <a:rPr lang="en-US" dirty="0"/>
              <a:t>Constant </a:t>
            </a:r>
            <a:r>
              <a:rPr lang="en-US" dirty="0">
                <a:sym typeface="Symbol" charset="0"/>
              </a:rPr>
              <a:t> not realistic (changes from ≈ 1.4 to 1.25 during the cycle) but only affects results quantitatively (not qualitatively)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(1 of 2 most significant weaknesses of AirCycles4Recips.xls)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 Heat transfer model</a:t>
            </a:r>
          </a:p>
          <a:p>
            <a:pPr lvl="1"/>
            <a:r>
              <a:rPr lang="en-US" dirty="0">
                <a:sym typeface="Symbol" charset="0"/>
              </a:rPr>
              <a:t></a:t>
            </a:r>
            <a:r>
              <a:rPr lang="en-US" dirty="0"/>
              <a:t>T ~ </a:t>
            </a:r>
            <a:r>
              <a:rPr lang="en-US" b="1" dirty="0"/>
              <a:t>h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wall</a:t>
            </a:r>
            <a:r>
              <a:rPr lang="en-US" dirty="0"/>
              <a:t> -</a:t>
            </a:r>
            <a:r>
              <a:rPr lang="en-US" dirty="0" err="1"/>
              <a:t>T</a:t>
            </a:r>
            <a:r>
              <a:rPr lang="en-US" baseline="-25000" dirty="0" err="1"/>
              <a:t>gas</a:t>
            </a:r>
            <a:r>
              <a:rPr lang="en-US" dirty="0"/>
              <a:t>), where dimensionless heat transfer coefficient (</a:t>
            </a:r>
            <a:r>
              <a:rPr lang="en-US" b="1" dirty="0"/>
              <a:t>h</a:t>
            </a:r>
            <a:r>
              <a:rPr lang="en-US" dirty="0"/>
              <a:t>) &amp; cylinder wall temperature (</a:t>
            </a:r>
            <a:r>
              <a:rPr lang="en-US" dirty="0" err="1"/>
              <a:t>T</a:t>
            </a:r>
            <a:r>
              <a:rPr lang="en-US" baseline="-25000" dirty="0" err="1"/>
              <a:t>wall</a:t>
            </a:r>
            <a:r>
              <a:rPr lang="en-US" dirty="0"/>
              <a:t>) are specified constants - physically reasonable</a:t>
            </a:r>
          </a:p>
          <a:p>
            <a:pPr lvl="1"/>
            <a:r>
              <a:rPr lang="en-US" b="1" dirty="0"/>
              <a:t>h</a:t>
            </a:r>
            <a:r>
              <a:rPr lang="en-US" dirty="0"/>
              <a:t> is a </a:t>
            </a:r>
            <a:r>
              <a:rPr lang="en-US" altLang="ja-JP" dirty="0"/>
              <a:t>"</a:t>
            </a:r>
            <a:r>
              <a:rPr lang="en-US" dirty="0"/>
              <a:t>Sherwood number</a:t>
            </a:r>
            <a:r>
              <a:rPr lang="en-US" altLang="ja-JP" dirty="0"/>
              <a:t>"</a:t>
            </a:r>
            <a:r>
              <a:rPr lang="en-US" dirty="0"/>
              <a:t> = h/</a:t>
            </a:r>
            <a:r>
              <a:rPr lang="en-US" dirty="0">
                <a:sym typeface="Symbol" charset="0"/>
              </a:rPr>
              <a:t>C</a:t>
            </a:r>
            <a:r>
              <a:rPr lang="en-US" baseline="-25000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LN, where h is the dimensional heat transfer coefficient (W/m</a:t>
            </a:r>
            <a:r>
              <a:rPr lang="en-US" baseline="30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K) and L is a characteristic dimension (e.g. cylinder diameter) (LN is a characteristic velocity; if L = stroke then LN = mean piston speed)</a:t>
            </a:r>
            <a:endParaRPr lang="en-US" dirty="0"/>
          </a:p>
          <a:p>
            <a:pPr lvl="1"/>
            <a:r>
              <a:rPr lang="en-US" dirty="0"/>
              <a:t>Increments each cell not each time step</a:t>
            </a:r>
          </a:p>
          <a:p>
            <a:pPr lvl="1"/>
            <a:r>
              <a:rPr lang="en-US" dirty="0" err="1"/>
              <a:t>Doesn</a:t>
            </a:r>
            <a:r>
              <a:rPr lang="fr-FR" altLang="ja-JP" dirty="0"/>
              <a:t>'</a:t>
            </a:r>
            <a:r>
              <a:rPr lang="en-US" dirty="0"/>
              <a:t>t include effects of varying area, varying turbulence, varying time scale through piston motion, etc. on </a:t>
            </a:r>
            <a:r>
              <a:rPr lang="en-US" b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858301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61922" name="Object 2"/>
          <p:cNvGraphicFramePr>
            <a:graphicFrameLocks noChangeAspect="1"/>
          </p:cNvGraphicFramePr>
          <p:nvPr/>
        </p:nvGraphicFramePr>
        <p:xfrm>
          <a:off x="1593850" y="2197100"/>
          <a:ext cx="6421438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6" name="Worksheet" r:id="rId4" imgW="5346192" imgH="4102608" progId="Excel.Sheet.8">
                  <p:embed/>
                </p:oleObj>
              </mc:Choice>
              <mc:Fallback>
                <p:oleObj name="Worksheet" r:id="rId4" imgW="5346192" imgH="41026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505"/>
                      <a:stretch>
                        <a:fillRect/>
                      </a:stretch>
                    </p:blipFill>
                    <p:spPr bwMode="auto">
                      <a:xfrm>
                        <a:off x="1593850" y="2197100"/>
                        <a:ext cx="6421438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625475"/>
            <a:ext cx="8956675" cy="581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Comparison of cycles with </a:t>
            </a:r>
            <a:r>
              <a:rPr lang="en-US" altLang="ja-JP" sz="1800" dirty="0"/>
              <a:t>"</a:t>
            </a:r>
            <a:r>
              <a:rPr lang="en-US" sz="1800" dirty="0"/>
              <a:t>realistic</a:t>
            </a:r>
            <a:r>
              <a:rPr lang="en-US" altLang="ja-JP" sz="1800" dirty="0"/>
              <a:t>"</a:t>
            </a:r>
            <a:r>
              <a:rPr lang="en-US" sz="1800" dirty="0"/>
              <a:t> operating parameters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No throttling in this example</a:t>
            </a:r>
          </a:p>
          <a:p>
            <a:pPr>
              <a:lnSpc>
                <a:spcPct val="90000"/>
              </a:lnSpc>
            </a:pPr>
            <a:r>
              <a:rPr lang="en-US" altLang="ja-JP" sz="1800" dirty="0"/>
              <a:t>"</a:t>
            </a:r>
            <a:r>
              <a:rPr lang="en-US" sz="1800" dirty="0"/>
              <a:t>Spark timing</a:t>
            </a:r>
            <a:r>
              <a:rPr lang="en-US" altLang="ja-JP" sz="1800" dirty="0"/>
              <a:t>"</a:t>
            </a:r>
            <a:r>
              <a:rPr lang="en-US" sz="1800" dirty="0"/>
              <a:t> used provides maximum </a:t>
            </a:r>
            <a:r>
              <a:rPr lang="en-US" sz="1800" dirty="0">
                <a:sym typeface="Symbol" charset="0"/>
              </a:rPr>
              <a:t></a:t>
            </a:r>
            <a:r>
              <a:rPr lang="en-US" sz="1800" baseline="-25000" dirty="0" err="1"/>
              <a:t>th</a:t>
            </a:r>
            <a:r>
              <a:rPr lang="en-US" sz="1800" dirty="0"/>
              <a:t> for burn duration of 0.15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Much lower peak P (less than 1/2) for non-ideal cycle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Cycle efficiency: 0.464 vs. 0.293, IMEP 18.9 </a:t>
            </a:r>
            <a:r>
              <a:rPr lang="en-US" sz="1800" dirty="0" err="1"/>
              <a:t>atm</a:t>
            </a:r>
            <a:r>
              <a:rPr lang="en-US" sz="1800" dirty="0"/>
              <a:t> vs. 11.8 </a:t>
            </a:r>
            <a:r>
              <a:rPr lang="en-US" sz="1800" dirty="0" err="1"/>
              <a:t>atm</a:t>
            </a:r>
            <a:r>
              <a:rPr lang="en-US" sz="1800" dirty="0"/>
              <a:t>; BMEP 18.9 </a:t>
            </a:r>
            <a:r>
              <a:rPr lang="en-US" sz="1800" dirty="0" err="1"/>
              <a:t>atm</a:t>
            </a:r>
            <a:r>
              <a:rPr lang="en-US" sz="1800" dirty="0"/>
              <a:t> vs. 10.8 </a:t>
            </a:r>
            <a:r>
              <a:rPr lang="en-US" sz="1800" dirty="0" err="1"/>
              <a:t>atm</a:t>
            </a:r>
            <a:r>
              <a:rPr lang="en-US" sz="1800" dirty="0"/>
              <a:t> (assuming FMEP = 1 </a:t>
            </a:r>
            <a:r>
              <a:rPr lang="en-US" sz="1800" dirty="0" err="1"/>
              <a:t>atm</a:t>
            </a:r>
            <a:r>
              <a:rPr lang="en-US" sz="1800" dirty="0"/>
              <a:t>)</a:t>
            </a:r>
          </a:p>
        </p:txBody>
      </p:sp>
      <p:graphicFrame>
        <p:nvGraphicFramePr>
          <p:cNvPr id="1361924" name="Object 4"/>
          <p:cNvGraphicFramePr>
            <a:graphicFrameLocks noChangeAspect="1"/>
          </p:cNvGraphicFramePr>
          <p:nvPr/>
        </p:nvGraphicFramePr>
        <p:xfrm>
          <a:off x="1593850" y="2208213"/>
          <a:ext cx="6407150" cy="38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7" name="Worksheet" r:id="rId6" imgW="5346192" imgH="4102608" progId="Excel.Sheet.8">
                  <p:embed/>
                </p:oleObj>
              </mc:Choice>
              <mc:Fallback>
                <p:oleObj name="Worksheet" r:id="rId6" imgW="5346192" imgH="41026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728"/>
                      <a:stretch>
                        <a:fillRect/>
                      </a:stretch>
                    </p:blipFill>
                    <p:spPr bwMode="auto">
                      <a:xfrm>
                        <a:off x="1593850" y="2208213"/>
                        <a:ext cx="6407150" cy="389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Complete cycle, all effects included</a:t>
            </a:r>
          </a:p>
        </p:txBody>
      </p:sp>
      <p:sp>
        <p:nvSpPr>
          <p:cNvPr id="1361926" name="Rectangle 6"/>
          <p:cNvSpPr>
            <a:spLocks noChangeArrowheads="1"/>
          </p:cNvSpPr>
          <p:nvPr/>
        </p:nvSpPr>
        <p:spPr bwMode="auto">
          <a:xfrm>
            <a:off x="141103" y="5910616"/>
            <a:ext cx="90028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500" dirty="0">
                <a:solidFill>
                  <a:srgbClr val="008000"/>
                </a:solidFill>
              </a:rPr>
              <a:t>r = 8, </a:t>
            </a:r>
            <a:r>
              <a:rPr lang="en-US" sz="1500" dirty="0">
                <a:solidFill>
                  <a:srgbClr val="008000"/>
                </a:solidFill>
                <a:sym typeface="Symbol" charset="0"/>
              </a:rPr>
              <a:t></a:t>
            </a:r>
            <a:r>
              <a:rPr lang="en-US" sz="1500" dirty="0">
                <a:solidFill>
                  <a:srgbClr val="008000"/>
                </a:solidFill>
              </a:rPr>
              <a:t> = 1.3, f = 0.068, Q</a:t>
            </a:r>
            <a:r>
              <a:rPr lang="en-US" sz="1500" baseline="-25000" dirty="0">
                <a:solidFill>
                  <a:srgbClr val="008000"/>
                </a:solidFill>
              </a:rPr>
              <a:t>R</a:t>
            </a:r>
            <a:r>
              <a:rPr lang="en-US" sz="1500" dirty="0">
                <a:solidFill>
                  <a:srgbClr val="008000"/>
                </a:solidFill>
              </a:rPr>
              <a:t> = 4.5 x 10</a:t>
            </a:r>
            <a:r>
              <a:rPr lang="en-US" sz="1500" baseline="30000" dirty="0">
                <a:solidFill>
                  <a:srgbClr val="008000"/>
                </a:solidFill>
              </a:rPr>
              <a:t>7</a:t>
            </a:r>
            <a:r>
              <a:rPr lang="en-US" sz="1500" dirty="0">
                <a:solidFill>
                  <a:srgbClr val="008000"/>
                </a:solidFill>
              </a:rPr>
              <a:t> J/kg, T</a:t>
            </a:r>
            <a:r>
              <a:rPr lang="en-US" sz="1500" baseline="-25000" dirty="0">
                <a:solidFill>
                  <a:srgbClr val="008000"/>
                </a:solidFill>
              </a:rPr>
              <a:t>in</a:t>
            </a:r>
            <a:r>
              <a:rPr lang="en-US" sz="1500" dirty="0">
                <a:solidFill>
                  <a:srgbClr val="008000"/>
                </a:solidFill>
              </a:rPr>
              <a:t> = 300K, P</a:t>
            </a:r>
            <a:r>
              <a:rPr lang="en-US" sz="1500" baseline="-25000" dirty="0">
                <a:solidFill>
                  <a:srgbClr val="008000"/>
                </a:solidFill>
              </a:rPr>
              <a:t>in</a:t>
            </a:r>
            <a:r>
              <a:rPr lang="en-US" sz="1500" dirty="0">
                <a:solidFill>
                  <a:srgbClr val="008000"/>
                </a:solidFill>
              </a:rPr>
              <a:t> = 1 </a:t>
            </a:r>
            <a:r>
              <a:rPr lang="en-US" sz="1500" dirty="0" err="1">
                <a:solidFill>
                  <a:srgbClr val="008000"/>
                </a:solidFill>
              </a:rPr>
              <a:t>atm</a:t>
            </a:r>
            <a:r>
              <a:rPr lang="en-US" sz="1500" dirty="0">
                <a:solidFill>
                  <a:srgbClr val="008000"/>
                </a:solidFill>
              </a:rPr>
              <a:t>, </a:t>
            </a:r>
            <a:r>
              <a:rPr lang="en-US" sz="1500" dirty="0" err="1">
                <a:solidFill>
                  <a:srgbClr val="008000"/>
                </a:solidFill>
              </a:rPr>
              <a:t>P</a:t>
            </a:r>
            <a:r>
              <a:rPr lang="en-US" sz="1500" baseline="-25000" dirty="0" err="1">
                <a:solidFill>
                  <a:srgbClr val="008000"/>
                </a:solidFill>
              </a:rPr>
              <a:t>exh</a:t>
            </a:r>
            <a:r>
              <a:rPr lang="en-US" sz="1500" dirty="0">
                <a:solidFill>
                  <a:srgbClr val="008000"/>
                </a:solidFill>
              </a:rPr>
              <a:t> = 1 </a:t>
            </a:r>
            <a:r>
              <a:rPr lang="en-US" sz="1500" dirty="0" err="1">
                <a:solidFill>
                  <a:srgbClr val="008000"/>
                </a:solidFill>
              </a:rPr>
              <a:t>atm</a:t>
            </a:r>
            <a:r>
              <a:rPr lang="en-US" sz="1500" dirty="0">
                <a:solidFill>
                  <a:srgbClr val="008000"/>
                </a:solidFill>
              </a:rPr>
              <a:t>, </a:t>
            </a:r>
            <a:r>
              <a:rPr lang="en-US" sz="1500" dirty="0" err="1">
                <a:solidFill>
                  <a:srgbClr val="008000"/>
                </a:solidFill>
              </a:rPr>
              <a:t>Const</a:t>
            </a:r>
            <a:r>
              <a:rPr lang="en-US" sz="1500" dirty="0">
                <a:solidFill>
                  <a:srgbClr val="008000"/>
                </a:solidFill>
              </a:rPr>
              <a:t>-v comb = TRUE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500" dirty="0" err="1">
                <a:solidFill>
                  <a:srgbClr val="008000"/>
                </a:solidFill>
              </a:rPr>
              <a:t>BurnStart</a:t>
            </a:r>
            <a:r>
              <a:rPr lang="en-US" sz="1500" dirty="0">
                <a:solidFill>
                  <a:srgbClr val="008000"/>
                </a:solidFill>
              </a:rPr>
              <a:t> = 0 or 0.045, </a:t>
            </a:r>
            <a:r>
              <a:rPr lang="en-US" sz="1500" dirty="0" err="1">
                <a:solidFill>
                  <a:srgbClr val="008000"/>
                </a:solidFill>
              </a:rPr>
              <a:t>BurnEnd</a:t>
            </a:r>
            <a:r>
              <a:rPr lang="en-US" sz="1500" dirty="0">
                <a:solidFill>
                  <a:srgbClr val="008000"/>
                </a:solidFill>
              </a:rPr>
              <a:t> = 0 or 0.105, </a:t>
            </a:r>
            <a:r>
              <a:rPr lang="en-US" sz="1500" dirty="0">
                <a:solidFill>
                  <a:srgbClr val="008000"/>
                </a:solidFill>
                <a:sym typeface="Symbol" charset="0"/>
              </a:rPr>
              <a:t>h = 0 or 0.01, </a:t>
            </a:r>
            <a:r>
              <a:rPr lang="en-US" sz="1500" dirty="0" err="1">
                <a:solidFill>
                  <a:srgbClr val="008000"/>
                </a:solidFill>
                <a:sym typeface="Symbol" charset="0"/>
              </a:rPr>
              <a:t>T</a:t>
            </a:r>
            <a:r>
              <a:rPr lang="en-US" sz="1500" baseline="-25000" dirty="0" err="1">
                <a:solidFill>
                  <a:srgbClr val="008000"/>
                </a:solidFill>
                <a:sym typeface="Symbol" charset="0"/>
              </a:rPr>
              <a:t>wall</a:t>
            </a:r>
            <a:r>
              <a:rPr lang="en-US" sz="1500" dirty="0">
                <a:solidFill>
                  <a:srgbClr val="008000"/>
                </a:solidFill>
                <a:sym typeface="Symbol" charset="0"/>
              </a:rPr>
              <a:t> = 400K, </a:t>
            </a:r>
            <a:r>
              <a:rPr lang="en-US" sz="1500" baseline="-25000" dirty="0">
                <a:solidFill>
                  <a:srgbClr val="008000"/>
                </a:solidFill>
                <a:sym typeface="Symbol" charset="0"/>
              </a:rPr>
              <a:t>comp</a:t>
            </a:r>
            <a:r>
              <a:rPr lang="en-US" sz="1500" dirty="0">
                <a:solidFill>
                  <a:srgbClr val="008000"/>
                </a:solidFill>
                <a:sym typeface="Symbol" charset="0"/>
              </a:rPr>
              <a:t> = </a:t>
            </a:r>
            <a:r>
              <a:rPr lang="en-US" sz="1500" baseline="-25000" dirty="0" err="1">
                <a:solidFill>
                  <a:srgbClr val="008000"/>
                </a:solidFill>
                <a:sym typeface="Symbol" charset="0"/>
              </a:rPr>
              <a:t>exp</a:t>
            </a:r>
            <a:r>
              <a:rPr lang="en-US" sz="1500" dirty="0">
                <a:solidFill>
                  <a:srgbClr val="008000"/>
                </a:solidFill>
                <a:sym typeface="Symbol" charset="0"/>
              </a:rPr>
              <a:t> = 0.9 or 1</a:t>
            </a:r>
          </a:p>
        </p:txBody>
      </p:sp>
      <p:sp>
        <p:nvSpPr>
          <p:cNvPr id="1361927" name="Rectangle 7"/>
          <p:cNvSpPr>
            <a:spLocks noChangeArrowheads="1"/>
          </p:cNvSpPr>
          <p:nvPr/>
        </p:nvSpPr>
        <p:spPr bwMode="auto">
          <a:xfrm>
            <a:off x="5041900" y="2422525"/>
            <a:ext cx="23026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rgbClr val="ED181E"/>
                </a:solidFill>
                <a:latin typeface="Arial"/>
                <a:cs typeface="Arial"/>
                <a:sym typeface="Symbol" charset="0"/>
              </a:rPr>
              <a:t>Red solid: Ideal cycle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Blue dashed: all effects</a:t>
            </a:r>
            <a:endParaRPr lang="en-US" sz="1600" dirty="0">
              <a:solidFill>
                <a:srgbClr val="2F8B20"/>
              </a:solidFill>
              <a:latin typeface="Arial"/>
              <a:cs typeface="Arial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3690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graphicFrame>
        <p:nvGraphicFramePr>
          <p:cNvPr id="136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77939"/>
              </p:ext>
            </p:extLst>
          </p:nvPr>
        </p:nvGraphicFramePr>
        <p:xfrm>
          <a:off x="640485" y="2256545"/>
          <a:ext cx="6770687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0" name="Worksheet" r:id="rId4" imgW="23495000" imgH="16243300" progId="Excel.Sheet.8">
                  <p:embed/>
                </p:oleObj>
              </mc:Choice>
              <mc:Fallback>
                <p:oleObj name="Worksheet" r:id="rId4" imgW="23495000" imgH="16243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87"/>
                      <a:stretch>
                        <a:fillRect/>
                      </a:stretch>
                    </p:blipFill>
                    <p:spPr bwMode="auto">
                      <a:xfrm>
                        <a:off x="640485" y="2256545"/>
                        <a:ext cx="6770687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Complete cycle, all effects included</a:t>
            </a:r>
          </a:p>
        </p:txBody>
      </p:sp>
      <p:sp>
        <p:nvSpPr>
          <p:cNvPr id="136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5100" y="647700"/>
            <a:ext cx="89789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Cycle starts at higher T &amp; s due to exhaust residual + heating during intake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 increases during compression - irreversible and non-adiabatic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Combustion not at constant V, but eventually hits (almost) same v (slightly lower since not as much mass, thus lower v for same V)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Less </a:t>
            </a:r>
            <a:r>
              <a:rPr lang="en-US" sz="1800" dirty="0">
                <a:sym typeface="Symbol" charset="0"/>
              </a:rPr>
              <a:t></a:t>
            </a:r>
            <a:r>
              <a:rPr lang="en-US" sz="1800" dirty="0"/>
              <a:t>T in combustion and lower peak T due to heat loss &amp; combustion not at constant volume</a:t>
            </a:r>
            <a:endParaRPr lang="en-US" sz="2000" dirty="0"/>
          </a:p>
        </p:txBody>
      </p:sp>
      <p:sp>
        <p:nvSpPr>
          <p:cNvPr id="1363974" name="Rectangle 6"/>
          <p:cNvSpPr>
            <a:spLocks noChangeArrowheads="1"/>
          </p:cNvSpPr>
          <p:nvPr/>
        </p:nvSpPr>
        <p:spPr bwMode="auto">
          <a:xfrm>
            <a:off x="1892300" y="2701925"/>
            <a:ext cx="23026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rgbClr val="ED181E"/>
                </a:solidFill>
                <a:latin typeface="Helvetica" charset="0"/>
                <a:sym typeface="Symbol" charset="0"/>
              </a:rPr>
              <a:t>Red solid: Ideal cycle</a:t>
            </a:r>
          </a:p>
          <a:p>
            <a:pPr>
              <a:spcBef>
                <a:spcPct val="0"/>
              </a:spcBef>
              <a:buClr>
                <a:srgbClr val="1C1C1C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  <a:latin typeface="Helvetica" charset="0"/>
                <a:sym typeface="Symbol" charset="0"/>
              </a:rPr>
              <a:t>Blue dashed: all effects</a:t>
            </a:r>
            <a:endParaRPr lang="en-US" sz="1600" dirty="0">
              <a:solidFill>
                <a:srgbClr val="2F8B20"/>
              </a:solidFill>
              <a:latin typeface="Helvetica" charset="0"/>
              <a:sym typeface="Symbol" charset="0"/>
            </a:endParaRPr>
          </a:p>
        </p:txBody>
      </p:sp>
      <p:sp>
        <p:nvSpPr>
          <p:cNvPr id="1363976" name="Rectangle 8"/>
          <p:cNvSpPr>
            <a:spLocks noChangeArrowheads="1"/>
          </p:cNvSpPr>
          <p:nvPr/>
        </p:nvSpPr>
        <p:spPr bwMode="auto">
          <a:xfrm>
            <a:off x="6881813" y="2778125"/>
            <a:ext cx="22621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008000"/>
                </a:solidFill>
                <a:latin typeface="Helvetica" charset="0"/>
              </a:rPr>
              <a:t>Just coincidence that maximum s is same for both cycles</a:t>
            </a:r>
            <a:endParaRPr lang="en-US" sz="1600" dirty="0">
              <a:solidFill>
                <a:srgbClr val="2F8B20"/>
              </a:solidFill>
              <a:latin typeface="Helvetica" charset="0"/>
            </a:endParaRPr>
          </a:p>
        </p:txBody>
      </p:sp>
      <p:graphicFrame>
        <p:nvGraphicFramePr>
          <p:cNvPr id="136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11400"/>
              </p:ext>
            </p:extLst>
          </p:nvPr>
        </p:nvGraphicFramePr>
        <p:xfrm>
          <a:off x="637293" y="2250370"/>
          <a:ext cx="6770687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1" name="Worksheet" r:id="rId6" imgW="23495000" imgH="16243300" progId="Excel.Sheet.8">
                  <p:embed/>
                </p:oleObj>
              </mc:Choice>
              <mc:Fallback>
                <p:oleObj name="Worksheet" r:id="rId6" imgW="23495000" imgH="16243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587"/>
                      <a:stretch>
                        <a:fillRect/>
                      </a:stretch>
                    </p:blipFill>
                    <p:spPr bwMode="auto">
                      <a:xfrm>
                        <a:off x="637293" y="2250370"/>
                        <a:ext cx="6770687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1103" y="6011413"/>
            <a:ext cx="90028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500" dirty="0">
                <a:solidFill>
                  <a:srgbClr val="008000"/>
                </a:solidFill>
              </a:rPr>
              <a:t>r = 8, </a:t>
            </a:r>
            <a:r>
              <a:rPr lang="en-US" sz="1500" dirty="0">
                <a:solidFill>
                  <a:srgbClr val="008000"/>
                </a:solidFill>
                <a:sym typeface="Symbol" charset="0"/>
              </a:rPr>
              <a:t></a:t>
            </a:r>
            <a:r>
              <a:rPr lang="en-US" sz="1500" dirty="0">
                <a:solidFill>
                  <a:srgbClr val="008000"/>
                </a:solidFill>
              </a:rPr>
              <a:t> = 1.3, f = 0.068, Q</a:t>
            </a:r>
            <a:r>
              <a:rPr lang="en-US" sz="1500" baseline="-25000" dirty="0">
                <a:solidFill>
                  <a:srgbClr val="008000"/>
                </a:solidFill>
              </a:rPr>
              <a:t>R</a:t>
            </a:r>
            <a:r>
              <a:rPr lang="en-US" sz="1500" dirty="0">
                <a:solidFill>
                  <a:srgbClr val="008000"/>
                </a:solidFill>
              </a:rPr>
              <a:t> = 4.5 x 10</a:t>
            </a:r>
            <a:r>
              <a:rPr lang="en-US" sz="1500" baseline="30000" dirty="0">
                <a:solidFill>
                  <a:srgbClr val="008000"/>
                </a:solidFill>
              </a:rPr>
              <a:t>7</a:t>
            </a:r>
            <a:r>
              <a:rPr lang="en-US" sz="1500" dirty="0">
                <a:solidFill>
                  <a:srgbClr val="008000"/>
                </a:solidFill>
              </a:rPr>
              <a:t> J/kg, T</a:t>
            </a:r>
            <a:r>
              <a:rPr lang="en-US" sz="1500" baseline="-25000" dirty="0">
                <a:solidFill>
                  <a:srgbClr val="008000"/>
                </a:solidFill>
              </a:rPr>
              <a:t>in</a:t>
            </a:r>
            <a:r>
              <a:rPr lang="en-US" sz="1500" dirty="0">
                <a:solidFill>
                  <a:srgbClr val="008000"/>
                </a:solidFill>
              </a:rPr>
              <a:t> = 300K, P</a:t>
            </a:r>
            <a:r>
              <a:rPr lang="en-US" sz="1500" baseline="-25000" dirty="0">
                <a:solidFill>
                  <a:srgbClr val="008000"/>
                </a:solidFill>
              </a:rPr>
              <a:t>in</a:t>
            </a:r>
            <a:r>
              <a:rPr lang="en-US" sz="1500" dirty="0">
                <a:solidFill>
                  <a:srgbClr val="008000"/>
                </a:solidFill>
              </a:rPr>
              <a:t> = 1 </a:t>
            </a:r>
            <a:r>
              <a:rPr lang="en-US" sz="1500" dirty="0" err="1">
                <a:solidFill>
                  <a:srgbClr val="008000"/>
                </a:solidFill>
              </a:rPr>
              <a:t>atm</a:t>
            </a:r>
            <a:r>
              <a:rPr lang="en-US" sz="1500" dirty="0">
                <a:solidFill>
                  <a:srgbClr val="008000"/>
                </a:solidFill>
              </a:rPr>
              <a:t>, </a:t>
            </a:r>
            <a:r>
              <a:rPr lang="en-US" sz="1500" dirty="0" err="1">
                <a:solidFill>
                  <a:srgbClr val="008000"/>
                </a:solidFill>
              </a:rPr>
              <a:t>P</a:t>
            </a:r>
            <a:r>
              <a:rPr lang="en-US" sz="1500" baseline="-25000" dirty="0" err="1">
                <a:solidFill>
                  <a:srgbClr val="008000"/>
                </a:solidFill>
              </a:rPr>
              <a:t>exh</a:t>
            </a:r>
            <a:r>
              <a:rPr lang="en-US" sz="1500" dirty="0">
                <a:solidFill>
                  <a:srgbClr val="008000"/>
                </a:solidFill>
              </a:rPr>
              <a:t> = 1 </a:t>
            </a:r>
            <a:r>
              <a:rPr lang="en-US" sz="1500" dirty="0" err="1">
                <a:solidFill>
                  <a:srgbClr val="008000"/>
                </a:solidFill>
              </a:rPr>
              <a:t>atm</a:t>
            </a:r>
            <a:r>
              <a:rPr lang="en-US" sz="1500" dirty="0">
                <a:solidFill>
                  <a:srgbClr val="008000"/>
                </a:solidFill>
              </a:rPr>
              <a:t>, </a:t>
            </a:r>
            <a:r>
              <a:rPr lang="en-US" sz="1500" dirty="0" err="1">
                <a:solidFill>
                  <a:srgbClr val="008000"/>
                </a:solidFill>
              </a:rPr>
              <a:t>Const</a:t>
            </a:r>
            <a:r>
              <a:rPr lang="en-US" sz="1500" dirty="0">
                <a:solidFill>
                  <a:srgbClr val="008000"/>
                </a:solidFill>
              </a:rPr>
              <a:t>-v comb = TRUE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500" dirty="0" err="1">
                <a:solidFill>
                  <a:srgbClr val="008000"/>
                </a:solidFill>
              </a:rPr>
              <a:t>BurnStart</a:t>
            </a:r>
            <a:r>
              <a:rPr lang="en-US" sz="1500" dirty="0">
                <a:solidFill>
                  <a:srgbClr val="008000"/>
                </a:solidFill>
              </a:rPr>
              <a:t> = 0 or 0.045, </a:t>
            </a:r>
            <a:r>
              <a:rPr lang="en-US" sz="1500" dirty="0" err="1">
                <a:solidFill>
                  <a:srgbClr val="008000"/>
                </a:solidFill>
              </a:rPr>
              <a:t>BurnEnd</a:t>
            </a:r>
            <a:r>
              <a:rPr lang="en-US" sz="1500" dirty="0">
                <a:solidFill>
                  <a:srgbClr val="008000"/>
                </a:solidFill>
              </a:rPr>
              <a:t> = 0 or 0.105, </a:t>
            </a:r>
            <a:r>
              <a:rPr lang="en-US" sz="1500" dirty="0">
                <a:solidFill>
                  <a:srgbClr val="008000"/>
                </a:solidFill>
                <a:sym typeface="Symbol" charset="0"/>
              </a:rPr>
              <a:t>h = 0 or 0.01, </a:t>
            </a:r>
            <a:r>
              <a:rPr lang="en-US" sz="1500" dirty="0" err="1">
                <a:solidFill>
                  <a:srgbClr val="008000"/>
                </a:solidFill>
                <a:sym typeface="Symbol" charset="0"/>
              </a:rPr>
              <a:t>T</a:t>
            </a:r>
            <a:r>
              <a:rPr lang="en-US" sz="1500" baseline="-25000" dirty="0" err="1">
                <a:solidFill>
                  <a:srgbClr val="008000"/>
                </a:solidFill>
                <a:sym typeface="Symbol" charset="0"/>
              </a:rPr>
              <a:t>wall</a:t>
            </a:r>
            <a:r>
              <a:rPr lang="en-US" sz="1500" dirty="0">
                <a:solidFill>
                  <a:srgbClr val="008000"/>
                </a:solidFill>
                <a:sym typeface="Symbol" charset="0"/>
              </a:rPr>
              <a:t> = 400K, </a:t>
            </a:r>
            <a:r>
              <a:rPr lang="en-US" sz="1500" baseline="-25000" dirty="0">
                <a:solidFill>
                  <a:srgbClr val="008000"/>
                </a:solidFill>
                <a:sym typeface="Symbol" charset="0"/>
              </a:rPr>
              <a:t>comp</a:t>
            </a:r>
            <a:r>
              <a:rPr lang="en-US" sz="1500" dirty="0">
                <a:solidFill>
                  <a:srgbClr val="008000"/>
                </a:solidFill>
                <a:sym typeface="Symbol" charset="0"/>
              </a:rPr>
              <a:t> = </a:t>
            </a:r>
            <a:r>
              <a:rPr lang="en-US" sz="1500" baseline="-25000" dirty="0" err="1">
                <a:solidFill>
                  <a:srgbClr val="008000"/>
                </a:solidFill>
                <a:sym typeface="Symbol" charset="0"/>
              </a:rPr>
              <a:t>exp</a:t>
            </a:r>
            <a:r>
              <a:rPr lang="en-US" sz="1500" dirty="0">
                <a:solidFill>
                  <a:srgbClr val="008000"/>
                </a:solidFill>
                <a:sym typeface="Symbol" charset="0"/>
              </a:rPr>
              <a:t> = 0.9 or 1</a:t>
            </a:r>
          </a:p>
        </p:txBody>
      </p:sp>
    </p:spTree>
    <p:extLst>
      <p:ext uri="{BB962C8B-B14F-4D97-AF65-F5344CB8AC3E}">
        <p14:creationId xmlns:p14="http://schemas.microsoft.com/office/powerpoint/2010/main" val="373834231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19681"/>
            <a:ext cx="8839200" cy="5792787"/>
          </a:xfrm>
        </p:spPr>
        <p:txBody>
          <a:bodyPr/>
          <a:lstStyle/>
          <a:p>
            <a:r>
              <a:rPr lang="en-US" sz="2000" dirty="0"/>
              <a:t>Does NOT appear on P-V or T-s diagram</a:t>
            </a:r>
          </a:p>
          <a:p>
            <a:r>
              <a:rPr lang="en-US" sz="2000" dirty="0"/>
              <a:t>How to measure?</a:t>
            </a:r>
          </a:p>
          <a:p>
            <a:pPr lvl="1"/>
            <a:r>
              <a:rPr lang="en-US" sz="1800" dirty="0"/>
              <a:t>FMEP = IMEP - BMEP: measure IMEP (from P-V diagram) and BMEP (from engine work output to dynamometer); not very accurate since it’s the difference between two nearly equal noisy numbers (e.g. 10 vs. 9 </a:t>
            </a:r>
            <a:r>
              <a:rPr lang="en-US" sz="1800" dirty="0" err="1"/>
              <a:t>atm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Motoring test: spin engine with electric motor, measure power needed - but firing engine has different forces/stresses, not so accurate either</a:t>
            </a:r>
          </a:p>
          <a:p>
            <a:pPr lvl="1"/>
            <a:r>
              <a:rPr lang="en-US" sz="1800" dirty="0"/>
              <a:t>Morse test:  Remove spark plug wires one at a time, measure BMEP vs. number of firing cylinders, extrapolate to zero firing cylinders, this corresponds to IMEP = 0, BMEP will be &lt; 0, thus BMEP = -FMEP</a:t>
            </a:r>
            <a:endParaRPr lang="en-US" dirty="0"/>
          </a:p>
        </p:txBody>
      </p:sp>
      <p:pic>
        <p:nvPicPr>
          <p:cNvPr id="1366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3020130"/>
            <a:ext cx="4356770" cy="352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2156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Typical result:  FMEP increases roughly as N</a:t>
            </a:r>
            <a:r>
              <a:rPr lang="en-US" sz="2000" baseline="30000" dirty="0"/>
              <a:t>1/2</a:t>
            </a:r>
            <a:r>
              <a:rPr lang="en-US" sz="2000" dirty="0"/>
              <a:t>; since friction power = FMEP*N*</a:t>
            </a:r>
            <a:r>
              <a:rPr lang="en-US" sz="2000" dirty="0" err="1"/>
              <a:t>V</a:t>
            </a:r>
            <a:r>
              <a:rPr lang="en-US" sz="2000" baseline="-25000" dirty="0" err="1"/>
              <a:t>d</a:t>
            </a:r>
            <a:r>
              <a:rPr lang="en-US" sz="2000" dirty="0"/>
              <a:t> /n, friction power ~ N</a:t>
            </a:r>
            <a:r>
              <a:rPr lang="en-US" sz="2000" baseline="30000" dirty="0"/>
              <a:t>1.5</a:t>
            </a:r>
            <a:r>
              <a:rPr lang="en-US" sz="2000" dirty="0"/>
              <a:t>, thus at higher N, a higher % of IMEP is lost to friction (see Heywood Fig. 13-6 - 13-13)</a:t>
            </a:r>
          </a:p>
          <a:p>
            <a:r>
              <a:rPr lang="en-US" sz="2000" dirty="0"/>
              <a:t>Typical values for automotive-size engines:  FMEP ≈ 1 </a:t>
            </a:r>
            <a:r>
              <a:rPr lang="en-US" sz="2000" dirty="0" err="1"/>
              <a:t>atm</a:t>
            </a:r>
            <a:r>
              <a:rPr lang="en-US" sz="2000" dirty="0"/>
              <a:t> at N = 500 RPM, increasing to 2.5 </a:t>
            </a:r>
            <a:r>
              <a:rPr lang="en-US" sz="2000" dirty="0" err="1"/>
              <a:t>atm</a:t>
            </a:r>
            <a:r>
              <a:rPr lang="en-US" sz="2000" dirty="0"/>
              <a:t> at N = 5000 RPM</a:t>
            </a:r>
          </a:p>
          <a:p>
            <a:r>
              <a:rPr lang="en-US" sz="2000" dirty="0"/>
              <a:t>Not strongly dependent on IMEP (i.e. </a:t>
            </a:r>
            <a:r>
              <a:rPr lang="en-US" sz="2000" dirty="0" err="1"/>
              <a:t>P</a:t>
            </a:r>
            <a:r>
              <a:rPr lang="en-US" sz="2000" baseline="-25000" dirty="0" err="1"/>
              <a:t>intake</a:t>
            </a:r>
            <a:r>
              <a:rPr lang="en-US" sz="2000" dirty="0"/>
              <a:t>) for given N</a:t>
            </a:r>
          </a:p>
        </p:txBody>
      </p:sp>
      <p:pic>
        <p:nvPicPr>
          <p:cNvPr id="2" name="Picture 1" descr="Scanned from a Xerox Multifunction Printer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36" y="2620732"/>
            <a:ext cx="4188891" cy="3858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2144" y="2943282"/>
            <a:ext cx="2066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000" dirty="0">
                <a:solidFill>
                  <a:srgbClr val="0000FF"/>
                </a:solidFill>
              </a:rPr>
              <a:t>Heywood (1988)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0416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limit RPM (thus power)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9" y="636588"/>
            <a:ext cx="8649774" cy="5764212"/>
          </a:xfrm>
        </p:spPr>
        <p:txBody>
          <a:bodyPr/>
          <a:lstStyle/>
          <a:p>
            <a:r>
              <a:rPr lang="en-US" sz="2000" dirty="0"/>
              <a:t>Mechanical strength of parts (obviously…)</a:t>
            </a:r>
          </a:p>
          <a:p>
            <a:r>
              <a:rPr lang="en-US" sz="2000" dirty="0"/>
              <a:t>Choking at valves - as N increases, mass flow (   ) needed to fill cylinder increases, but for fixed intake valve area A</a:t>
            </a:r>
            <a:r>
              <a:rPr lang="en-US" sz="2000" baseline="30000" dirty="0"/>
              <a:t>*</a:t>
            </a:r>
            <a:r>
              <a:rPr lang="en-US" sz="2000" dirty="0"/>
              <a:t>, upstream pressure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and temperature </a:t>
            </a:r>
            <a:r>
              <a:rPr lang="en-US" sz="2000" dirty="0" err="1"/>
              <a:t>T</a:t>
            </a:r>
            <a:r>
              <a:rPr lang="en-US" sz="2000" baseline="-25000" dirty="0" err="1"/>
              <a:t>t</a:t>
            </a:r>
            <a:r>
              <a:rPr lang="en-US" sz="2000" dirty="0"/>
              <a:t>, maximum      limited to (see Lecture 12)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charset="0"/>
              <a:buNone/>
            </a:pPr>
            <a:r>
              <a:rPr lang="en-US" sz="1800" dirty="0"/>
              <a:t>	</a:t>
            </a:r>
            <a:r>
              <a:rPr lang="en-US" sz="2000" dirty="0"/>
              <a:t>With     limited, the pressure of gas that actually gets into the cylinder (</a:t>
            </a:r>
            <a:r>
              <a:rPr lang="en-US" sz="2000" dirty="0" err="1"/>
              <a:t>P</a:t>
            </a:r>
            <a:r>
              <a:rPr lang="en-US" sz="2000" baseline="-25000" dirty="0" err="1"/>
              <a:t>cyl</a:t>
            </a:r>
            <a:r>
              <a:rPr lang="en-US" sz="2000" dirty="0"/>
              <a:t>) is limited:</a:t>
            </a:r>
          </a:p>
          <a:p>
            <a:pPr>
              <a:buFont typeface="Wingdings" charset="0"/>
              <a:buNone/>
            </a:pPr>
            <a:endParaRPr lang="en-US" sz="2000" dirty="0"/>
          </a:p>
          <a:p>
            <a:pPr>
              <a:buFont typeface="Wingdings" charset="0"/>
              <a:buNone/>
            </a:pPr>
            <a:endParaRPr lang="en-US" sz="2000" dirty="0"/>
          </a:p>
          <a:p>
            <a:pPr>
              <a:buFont typeface="Wingdings" charset="0"/>
              <a:buNone/>
            </a:pPr>
            <a:endParaRPr lang="en-US" sz="2000" dirty="0"/>
          </a:p>
          <a:p>
            <a:pPr>
              <a:buFont typeface="Wingdings" charset="0"/>
              <a:buNone/>
            </a:pPr>
            <a:r>
              <a:rPr lang="en-US" sz="2000" dirty="0"/>
              <a:t>	Since IMEP ~ </a:t>
            </a:r>
            <a:r>
              <a:rPr lang="en-US" sz="2000" dirty="0" err="1"/>
              <a:t>P</a:t>
            </a:r>
            <a:r>
              <a:rPr lang="en-US" sz="2000" baseline="-25000" dirty="0" err="1"/>
              <a:t>cyl</a:t>
            </a:r>
            <a:r>
              <a:rPr lang="en-US" sz="2000" dirty="0"/>
              <a:t>, once this choking occurs, as N increases further, </a:t>
            </a:r>
            <a:r>
              <a:rPr lang="en-US" sz="2000" dirty="0" err="1"/>
              <a:t>P</a:t>
            </a:r>
            <a:r>
              <a:rPr lang="en-US" sz="2000" baseline="-25000" dirty="0" err="1"/>
              <a:t>cyl</a:t>
            </a:r>
            <a:r>
              <a:rPr lang="en-US" sz="2000" dirty="0"/>
              <a:t> and IMEP decrease</a:t>
            </a:r>
          </a:p>
          <a:p>
            <a:r>
              <a:rPr lang="en-US" sz="2000" dirty="0"/>
              <a:t>Also - as N increases, FMEP increases, IMEP decreases, so BMEP = IMEP - FMEP decreases drastically</a:t>
            </a:r>
          </a:p>
          <a:p>
            <a:r>
              <a:rPr lang="en-US" sz="2000" dirty="0"/>
              <a:t>Result:  Torque = BMEP*</a:t>
            </a:r>
            <a:r>
              <a:rPr lang="en-US" sz="2000" dirty="0" err="1"/>
              <a:t>V</a:t>
            </a:r>
            <a:r>
              <a:rPr lang="en-US" sz="2000" baseline="-25000" dirty="0" err="1"/>
              <a:t>d</a:t>
            </a:r>
            <a:r>
              <a:rPr lang="en-US" sz="2000" dirty="0"/>
              <a:t>/2πn peaks at low N, power peaks at high N</a:t>
            </a:r>
          </a:p>
          <a:p>
            <a:endParaRPr lang="en-US" sz="2000" dirty="0"/>
          </a:p>
        </p:txBody>
      </p:sp>
      <p:graphicFrame>
        <p:nvGraphicFramePr>
          <p:cNvPr id="137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9176"/>
              </p:ext>
            </p:extLst>
          </p:nvPr>
        </p:nvGraphicFramePr>
        <p:xfrm>
          <a:off x="1500188" y="1938683"/>
          <a:ext cx="35052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92" name="Equation" r:id="rId4" imgW="1943100" imgH="495300" progId="Equation.3">
                  <p:embed/>
                </p:oleObj>
              </mc:Choice>
              <mc:Fallback>
                <p:oleObj name="Equation" r:id="rId4" imgW="1943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938683"/>
                        <a:ext cx="35052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487054"/>
              </p:ext>
            </p:extLst>
          </p:nvPr>
        </p:nvGraphicFramePr>
        <p:xfrm>
          <a:off x="1294415" y="3529155"/>
          <a:ext cx="50403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93" name="Equation" r:id="rId6" imgW="2794000" imgH="431800" progId="Equation.3">
                  <p:embed/>
                </p:oleObj>
              </mc:Choice>
              <mc:Fallback>
                <p:oleObj name="Equation" r:id="rId6" imgW="2794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415" y="3529155"/>
                        <a:ext cx="50403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0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298640"/>
              </p:ext>
            </p:extLst>
          </p:nvPr>
        </p:nvGraphicFramePr>
        <p:xfrm>
          <a:off x="1189527" y="2834232"/>
          <a:ext cx="2746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94" name="Equation" r:id="rId8" imgW="152400" imgH="127000" progId="Equation.3">
                  <p:embed/>
                </p:oleObj>
              </mc:Choice>
              <mc:Fallback>
                <p:oleObj name="Equation" r:id="rId8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527" y="2834232"/>
                        <a:ext cx="2746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0895"/>
              </p:ext>
            </p:extLst>
          </p:nvPr>
        </p:nvGraphicFramePr>
        <p:xfrm>
          <a:off x="5942274" y="1042938"/>
          <a:ext cx="2746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95" name="Equation" r:id="rId10" imgW="152400" imgH="127000" progId="Equation.3">
                  <p:embed/>
                </p:oleObj>
              </mc:Choice>
              <mc:Fallback>
                <p:oleObj name="Equation" r:id="rId10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274" y="1042938"/>
                        <a:ext cx="2746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349471"/>
              </p:ext>
            </p:extLst>
          </p:nvPr>
        </p:nvGraphicFramePr>
        <p:xfrm>
          <a:off x="3619557" y="1648867"/>
          <a:ext cx="2746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96" name="Equation" r:id="rId11" imgW="152400" imgH="127000" progId="Equation.3">
                  <p:embed/>
                </p:oleObj>
              </mc:Choice>
              <mc:Fallback>
                <p:oleObj name="Equation" r:id="rId11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57" y="1648867"/>
                        <a:ext cx="2746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7090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pic>
        <p:nvPicPr>
          <p:cNvPr id="1371154" name="Picture 18" descr="lkjhlkjhlkj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92" y="2573757"/>
            <a:ext cx="4387951" cy="34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1153" name="Picture 17" descr="khjlkjhlkjhlkj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1" y="2429370"/>
            <a:ext cx="4359141" cy="36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71142" name="Rectangle 6"/>
          <p:cNvSpPr>
            <a:spLocks noChangeArrowheads="1"/>
          </p:cNvSpPr>
          <p:nvPr/>
        </p:nvSpPr>
        <p:spPr bwMode="auto">
          <a:xfrm>
            <a:off x="537313" y="6035675"/>
            <a:ext cx="3706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chemeClr val="tx1"/>
                </a:solidFill>
                <a:latin typeface="ArialMT" charset="0"/>
              </a:rPr>
              <a:t>2010 GM </a:t>
            </a:r>
            <a:r>
              <a:rPr lang="en-US" sz="1600" dirty="0" err="1">
                <a:solidFill>
                  <a:schemeClr val="tx1"/>
                </a:solidFill>
                <a:latin typeface="ArialMT" charset="0"/>
              </a:rPr>
              <a:t>Northstar</a:t>
            </a:r>
            <a:r>
              <a:rPr lang="en-US" sz="1600" dirty="0">
                <a:solidFill>
                  <a:schemeClr val="tx1"/>
                </a:solidFill>
                <a:latin typeface="ArialMT" charset="0"/>
              </a:rPr>
              <a:t> 4.6 Liter V8 (LH2);</a:t>
            </a:r>
          </a:p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chemeClr val="tx1"/>
                </a:solidFill>
                <a:latin typeface="ArialMT" charset="0"/>
              </a:rPr>
              <a:t>r = 10.5; variable valve timing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711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 truck engines - gasoline vs. Diesel</a:t>
            </a:r>
            <a:endParaRPr lang="en-US" sz="3200" dirty="0"/>
          </a:p>
        </p:txBody>
      </p:sp>
      <p:sp>
        <p:nvSpPr>
          <p:cNvPr id="13711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0175" y="636588"/>
            <a:ext cx="9013825" cy="1913585"/>
          </a:xfrm>
        </p:spPr>
        <p:txBody>
          <a:bodyPr/>
          <a:lstStyle/>
          <a:p>
            <a:r>
              <a:rPr lang="en-US" sz="1800" dirty="0"/>
              <a:t>Power (</a:t>
            </a:r>
            <a:r>
              <a:rPr lang="en-US" sz="1800" dirty="0" err="1"/>
              <a:t>hp</a:t>
            </a:r>
            <a:r>
              <a:rPr lang="en-US" sz="1800" dirty="0"/>
              <a:t>) = Torque (</a:t>
            </a:r>
            <a:r>
              <a:rPr lang="en-US" sz="1800" dirty="0" err="1"/>
              <a:t>ft</a:t>
            </a:r>
            <a:r>
              <a:rPr lang="en-US" sz="1800" dirty="0"/>
              <a:t> </a:t>
            </a:r>
            <a:r>
              <a:rPr lang="en-US" sz="1800" dirty="0" err="1"/>
              <a:t>lb</a:t>
            </a:r>
            <a:r>
              <a:rPr lang="en-US" sz="1800" dirty="0"/>
              <a:t>) x N (rev/min) </a:t>
            </a:r>
            <a:r>
              <a:rPr lang="en-US" sz="1800" dirty="0">
                <a:sym typeface="Symbol" charset="0"/>
              </a:rPr>
              <a:t> 5252</a:t>
            </a:r>
            <a:endParaRPr lang="en-US" sz="1800" dirty="0"/>
          </a:p>
          <a:p>
            <a:r>
              <a:rPr lang="en-US" sz="1800" dirty="0"/>
              <a:t>Gasoline:  Torque ≈ constant from 1000 to 6000 RPM; power ~ N</a:t>
            </a:r>
          </a:p>
          <a:p>
            <a:r>
              <a:rPr lang="en-US" sz="1800" dirty="0"/>
              <a:t>Turbo Diesel:  Torque sharply peaked; much narrower range of usable N (1000 - 3000 RPM) (</a:t>
            </a:r>
            <a:r>
              <a:rPr lang="en-US" sz="1800" dirty="0" err="1"/>
              <a:t>P</a:t>
            </a:r>
            <a:r>
              <a:rPr lang="en-US" sz="1800" baseline="-25000" dirty="0" err="1"/>
              <a:t>intake</a:t>
            </a:r>
            <a:r>
              <a:rPr lang="en-US" sz="1800" dirty="0"/>
              <a:t> not reported but max. ≈ 2.3 </a:t>
            </a:r>
            <a:r>
              <a:rPr lang="en-US" sz="1800" dirty="0" err="1"/>
              <a:t>atm</a:t>
            </a:r>
            <a:r>
              <a:rPr lang="en-US" sz="1800" dirty="0"/>
              <a:t> from other sources</a:t>
            </a:r>
          </a:p>
          <a:p>
            <a:r>
              <a:rPr lang="en-US" sz="1800" dirty="0">
                <a:solidFill>
                  <a:srgbClr val="B50014"/>
                </a:solidFill>
              </a:rPr>
              <a:t>Smaller, non-turbocharged gasoline engine produces almost as much power as turbo Diesel,</a:t>
            </a:r>
            <a:r>
              <a:rPr lang="en-US" sz="1800" dirty="0"/>
              <a:t> largely due to higher N</a:t>
            </a:r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4849813" y="5992813"/>
            <a:ext cx="3870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chemeClr val="tx1"/>
                </a:solidFill>
                <a:latin typeface="ArialMT" charset="0"/>
              </a:rPr>
              <a:t>2010 GM </a:t>
            </a:r>
            <a:r>
              <a:rPr lang="en-US" sz="1600" dirty="0" err="1">
                <a:solidFill>
                  <a:schemeClr val="tx1"/>
                </a:solidFill>
                <a:latin typeface="ArialMT" charset="0"/>
              </a:rPr>
              <a:t>Duramax</a:t>
            </a:r>
            <a:r>
              <a:rPr lang="en-US" sz="1600" dirty="0">
                <a:solidFill>
                  <a:schemeClr val="tx1"/>
                </a:solidFill>
                <a:latin typeface="ArialMT" charset="0"/>
              </a:rPr>
              <a:t> 6.6 liter V8 turbocharged Diesel (LMM); r = 16.8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2673806" y="2614328"/>
            <a:ext cx="1402292" cy="30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BMEP = 9.6 </a:t>
            </a:r>
            <a:r>
              <a:rPr lang="en-US" sz="1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atm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71150" name="Rectangle 14"/>
          <p:cNvSpPr>
            <a:spLocks noChangeArrowheads="1"/>
          </p:cNvSpPr>
          <p:nvPr/>
        </p:nvSpPr>
        <p:spPr bwMode="auto">
          <a:xfrm>
            <a:off x="1259927" y="2684910"/>
            <a:ext cx="1420636" cy="33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BMEP = 11.5 </a:t>
            </a:r>
            <a:r>
              <a:rPr lang="en-US" sz="1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atm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71151" name="Rectangle 15"/>
          <p:cNvSpPr>
            <a:spLocks noChangeArrowheads="1"/>
          </p:cNvSpPr>
          <p:nvPr/>
        </p:nvSpPr>
        <p:spPr bwMode="auto">
          <a:xfrm>
            <a:off x="5247320" y="2759723"/>
            <a:ext cx="1398941" cy="37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BMEP = 16.8 </a:t>
            </a:r>
            <a:r>
              <a:rPr lang="en-US" sz="1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atm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71152" name="Rectangle 16"/>
          <p:cNvSpPr>
            <a:spLocks noChangeArrowheads="1"/>
          </p:cNvSpPr>
          <p:nvPr/>
        </p:nvSpPr>
        <p:spPr bwMode="auto">
          <a:xfrm>
            <a:off x="6722935" y="2437182"/>
            <a:ext cx="1416227" cy="31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BMEP = 15.3 </a:t>
            </a:r>
            <a:r>
              <a:rPr lang="en-US" sz="1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atm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0745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469445" name="Rectangle 5"/>
          <p:cNvSpPr>
            <a:spLocks noGrp="1" noChangeArrowheads="1"/>
          </p:cNvSpPr>
          <p:nvPr>
            <p:ph type="title"/>
          </p:nvPr>
        </p:nvSpPr>
        <p:spPr>
          <a:xfrm>
            <a:off x="220663" y="123825"/>
            <a:ext cx="8816975" cy="381000"/>
          </a:xfrm>
        </p:spPr>
        <p:txBody>
          <a:bodyPr/>
          <a:lstStyle/>
          <a:p>
            <a:r>
              <a:rPr lang="en-US" dirty="0"/>
              <a:t>Engine fuel consumption maps</a:t>
            </a:r>
            <a:endParaRPr lang="en-US" sz="3200" dirty="0"/>
          </a:p>
        </p:txBody>
      </p:sp>
      <p:pic>
        <p:nvPicPr>
          <p:cNvPr id="1469452" name="Picture 12" descr="adsfasfsdf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714374"/>
            <a:ext cx="4549558" cy="34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69457" name="Rectangle 17"/>
          <p:cNvSpPr>
            <a:spLocks noChangeArrowheads="1"/>
          </p:cNvSpPr>
          <p:nvPr/>
        </p:nvSpPr>
        <p:spPr bwMode="auto">
          <a:xfrm>
            <a:off x="5357259" y="3855311"/>
            <a:ext cx="2754312" cy="327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Engine speed (RPM)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69458" name="Rectangle 18"/>
          <p:cNvSpPr>
            <a:spLocks noChangeArrowheads="1"/>
          </p:cNvSpPr>
          <p:nvPr/>
        </p:nvSpPr>
        <p:spPr bwMode="auto">
          <a:xfrm rot="16200000">
            <a:off x="3163094" y="2001044"/>
            <a:ext cx="2754313" cy="327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BMEP (atm)</a:t>
            </a:r>
            <a:endParaRPr lang="en-US" sz="16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69459" name="Rectangle 19"/>
          <p:cNvSpPr>
            <a:spLocks noChangeArrowheads="1"/>
          </p:cNvSpPr>
          <p:nvPr/>
        </p:nvSpPr>
        <p:spPr bwMode="auto">
          <a:xfrm>
            <a:off x="4662488" y="4188533"/>
            <a:ext cx="4265612" cy="327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800" dirty="0">
                <a:solidFill>
                  <a:srgbClr val="008000"/>
                </a:solidFill>
                <a:latin typeface="ArialMT" charset="0"/>
              </a:rPr>
              <a:t>3 cylinder, 1.5 liter turbo Diesel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469460" name="Rectangle 20"/>
          <p:cNvSpPr>
            <a:spLocks noChangeArrowheads="1"/>
          </p:cNvSpPr>
          <p:nvPr/>
        </p:nvSpPr>
        <p:spPr bwMode="auto">
          <a:xfrm>
            <a:off x="169863" y="4556125"/>
            <a:ext cx="8718550" cy="1336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Fuel consumption maps in units of g/kW-hr (Max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</a:t>
            </a:r>
            <a:r>
              <a:rPr lang="en-US" sz="1600" baseline="-25000" dirty="0" err="1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 ≈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40.6% Diesel)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BMEP = 4π(Torque)/</a:t>
            </a:r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en-US" sz="1600" baseline="-25000" dirty="0" err="1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; Max. BMEP for gasoline engine shown ≈ 10.4 </a:t>
            </a:r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atm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Gasoline:  torque controlled by throttling; Diesel: BMEP controlled by fuel flow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Top curve = wide open throttle (gasoline) or max.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 without major </a:t>
            </a:r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sooting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 (Diesel)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Max Diesel efficiency ≈ 25% higher than max. gasoline efficiency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Best efficiency at lower RPM - less FMEP</a:t>
            </a:r>
          </a:p>
          <a:p>
            <a:pPr marL="342900" indent="-342900" defTabSz="1123950">
              <a:spcBef>
                <a:spcPct val="0"/>
              </a:spcBef>
              <a:buClr>
                <a:srgbClr val="1C1C1C"/>
              </a:buClr>
              <a:buFont typeface="Wingdings" charset="0"/>
              <a:buChar char="Ø"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For fixed RPM, best efficiency at high load - less throttling loss (gasoline), IMEP higher relative to FMEP (both)</a:t>
            </a:r>
          </a:p>
        </p:txBody>
      </p:sp>
      <p:pic>
        <p:nvPicPr>
          <p:cNvPr id="1469461" name="Picture 21" descr="saturn_dohc_bs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 r="6313"/>
          <a:stretch>
            <a:fillRect/>
          </a:stretch>
        </p:blipFill>
        <p:spPr bwMode="auto">
          <a:xfrm>
            <a:off x="165100" y="663575"/>
            <a:ext cx="3863975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69462" name="Rectangle 22"/>
          <p:cNvSpPr>
            <a:spLocks noChangeArrowheads="1"/>
          </p:cNvSpPr>
          <p:nvPr/>
        </p:nvSpPr>
        <p:spPr bwMode="auto">
          <a:xfrm rot="5400000">
            <a:off x="2756694" y="1991519"/>
            <a:ext cx="2754313" cy="327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Torque (N m)</a:t>
            </a:r>
            <a:endParaRPr lang="en-US" sz="16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69463" name="Rectangle 23"/>
          <p:cNvSpPr>
            <a:spLocks noChangeArrowheads="1"/>
          </p:cNvSpPr>
          <p:nvPr/>
        </p:nvSpPr>
        <p:spPr bwMode="auto">
          <a:xfrm>
            <a:off x="911225" y="3857625"/>
            <a:ext cx="2754313" cy="327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MT" charset="0"/>
              </a:rPr>
              <a:t>Engine speed (RPM)</a:t>
            </a:r>
            <a:endParaRPr lang="en-US" sz="16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69464" name="Rectangle 24"/>
          <p:cNvSpPr>
            <a:spLocks noChangeArrowheads="1"/>
          </p:cNvSpPr>
          <p:nvPr/>
        </p:nvSpPr>
        <p:spPr bwMode="auto">
          <a:xfrm>
            <a:off x="273050" y="4152900"/>
            <a:ext cx="4140200" cy="327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346075" algn="l"/>
                <a:tab pos="571500" algn="l"/>
                <a:tab pos="1092200" algn="l"/>
                <a:tab pos="1595438" algn="l"/>
              </a:tabLst>
            </a:pPr>
            <a:r>
              <a:rPr lang="en-US" sz="1800" dirty="0">
                <a:solidFill>
                  <a:srgbClr val="008000"/>
                </a:solidFill>
                <a:latin typeface="Arial"/>
                <a:cs typeface="Arial"/>
              </a:rPr>
              <a:t>4 cylinder, 1.9 liter gasoline (Saturn)</a:t>
            </a:r>
          </a:p>
        </p:txBody>
      </p:sp>
    </p:spTree>
    <p:extLst>
      <p:ext uri="{BB962C8B-B14F-4D97-AF65-F5344CB8AC3E}">
        <p14:creationId xmlns:p14="http://schemas.microsoft.com/office/powerpoint/2010/main" val="53939339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pic>
        <p:nvPicPr>
          <p:cNvPr id="147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9525" r="4124" b="4881"/>
          <a:stretch>
            <a:fillRect/>
          </a:stretch>
        </p:blipFill>
        <p:spPr bwMode="auto">
          <a:xfrm>
            <a:off x="822325" y="2205038"/>
            <a:ext cx="369093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Examples - P-V &amp; T-s diagrams</a:t>
            </a:r>
          </a:p>
        </p:txBody>
      </p:sp>
      <p:sp>
        <p:nvSpPr>
          <p:cNvPr id="147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100" y="647700"/>
            <a:ext cx="8867131" cy="59451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charset="0"/>
              <a:buNone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solidFill>
                  <a:srgbClr val="000000"/>
                </a:solidFill>
                <a:effectLst/>
                <a:latin typeface="Garamond" charset="0"/>
              </a:rPr>
              <a:t>For the ideal Diesel cycle, sketch modified P-V </a:t>
            </a:r>
            <a:r>
              <a:rPr lang="en-US" sz="2000" dirty="0">
                <a:solidFill>
                  <a:srgbClr val="000000"/>
                </a:solidFill>
                <a:latin typeface="Garamond" charset="0"/>
              </a:rPr>
              <a:t>&amp;</a:t>
            </a:r>
            <a:r>
              <a:rPr lang="en-US" sz="2000" b="0" dirty="0">
                <a:solidFill>
                  <a:srgbClr val="000000"/>
                </a:solidFill>
                <a:effectLst/>
                <a:latin typeface="Garamond" charset="0"/>
              </a:rPr>
              <a:t> T-s diagrams if the following changes are made. </a:t>
            </a:r>
            <a:r>
              <a:rPr lang="en-US" sz="2000" dirty="0">
                <a:solidFill>
                  <a:srgbClr val="000000"/>
                </a:solidFill>
                <a:latin typeface="Garamond" charset="0"/>
              </a:rPr>
              <a:t>T</a:t>
            </a:r>
            <a:r>
              <a:rPr lang="en-US" sz="2000" b="0" dirty="0">
                <a:solidFill>
                  <a:srgbClr val="000000"/>
                </a:solidFill>
                <a:effectLst/>
                <a:latin typeface="Garamond" charset="0"/>
              </a:rPr>
              <a:t>he initial T &amp; P, r, f, Q</a:t>
            </a:r>
            <a:r>
              <a:rPr lang="en-US" sz="2000" b="0" baseline="-25000" dirty="0">
                <a:solidFill>
                  <a:srgbClr val="000000"/>
                </a:solidFill>
                <a:effectLst/>
                <a:latin typeface="Garamond" charset="0"/>
              </a:rPr>
              <a:t>R</a:t>
            </a:r>
            <a:r>
              <a:rPr lang="en-US" sz="2000" b="0" dirty="0">
                <a:solidFill>
                  <a:srgbClr val="000000"/>
                </a:solidFill>
                <a:effectLst/>
                <a:latin typeface="Garamond" charset="0"/>
              </a:rPr>
              <a:t> etc. are unchanged unless otherwise stated.</a:t>
            </a:r>
          </a:p>
          <a:p>
            <a:pPr marL="419100" indent="-419100" algn="just">
              <a:lnSpc>
                <a:spcPct val="90000"/>
              </a:lnSpc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effectLst/>
                <a:latin typeface="Garamond" charset="0"/>
              </a:rPr>
              <a:t>The cooling system fails so that the cylinder wall temperature becomes very high and there is heat transfer from the wall to the gas throughout the cycle</a:t>
            </a:r>
          </a:p>
          <a:p>
            <a:pPr marL="419100" indent="-419100" algn="just">
              <a:lnSpc>
                <a:spcPct val="90000"/>
              </a:lnSpc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lnSpc>
                <a:spcPct val="90000"/>
              </a:lnSpc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lnSpc>
                <a:spcPct val="90000"/>
              </a:lnSpc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lnSpc>
                <a:spcPct val="90000"/>
              </a:lnSpc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lnSpc>
                <a:spcPct val="90000"/>
              </a:lnSpc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lnSpc>
                <a:spcPct val="90000"/>
              </a:lnSpc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lnSpc>
                <a:spcPct val="90000"/>
              </a:lnSpc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endParaRPr lang="en-US" sz="24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Both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0" indent="0" algn="just">
              <a:lnSpc>
                <a:spcPct val="90000"/>
              </a:lnSpc>
              <a:buNone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effectLst/>
                <a:latin typeface="Garamond" charset="0"/>
              </a:rPr>
              <a:t>Heat transfer results in higher T &amp; P during compression, with more total heat addition.  During expansion P drops more slowly than an adiabatic curve.  Due to heat addition T</a:t>
            </a:r>
            <a:r>
              <a:rPr lang="en-US" sz="2000" b="0" baseline="-25000" dirty="0">
                <a:effectLst/>
                <a:latin typeface="Garamond" charset="0"/>
              </a:rPr>
              <a:t>3</a:t>
            </a:r>
            <a:r>
              <a:rPr lang="en-US" sz="2000" b="0" dirty="0">
                <a:effectLst/>
                <a:latin typeface="Garamond" charset="0"/>
              </a:rPr>
              <a:t>, T</a:t>
            </a:r>
            <a:r>
              <a:rPr lang="en-US" sz="2000" b="0" baseline="-25000" dirty="0">
                <a:effectLst/>
                <a:latin typeface="Garamond" charset="0"/>
              </a:rPr>
              <a:t>4</a:t>
            </a:r>
            <a:r>
              <a:rPr lang="en-US" sz="2000" b="0" dirty="0">
                <a:effectLst/>
                <a:latin typeface="Garamond" charset="0"/>
              </a:rPr>
              <a:t>, T</a:t>
            </a:r>
            <a:r>
              <a:rPr lang="en-US" sz="2000" b="0" baseline="-25000" dirty="0">
                <a:effectLst/>
                <a:latin typeface="Garamond" charset="0"/>
              </a:rPr>
              <a:t>5</a:t>
            </a:r>
            <a:r>
              <a:rPr lang="en-US" sz="2000" b="0" dirty="0">
                <a:effectLst/>
                <a:latin typeface="Garamond" charset="0"/>
              </a:rPr>
              <a:t> </a:t>
            </a:r>
            <a:r>
              <a:rPr lang="en-US" sz="2000" dirty="0">
                <a:latin typeface="Garamond" charset="0"/>
              </a:rPr>
              <a:t>is</a:t>
            </a:r>
            <a:r>
              <a:rPr lang="en-US" sz="2000" b="0" dirty="0">
                <a:effectLst/>
                <a:latin typeface="Garamond" charset="0"/>
              </a:rPr>
              <a:t> higher than in the original cycle.</a:t>
            </a:r>
          </a:p>
          <a:p>
            <a:pPr lvl="2">
              <a:tabLst>
                <a:tab pos="571500" algn="l"/>
                <a:tab pos="1092200" algn="l"/>
                <a:tab pos="1595438" algn="l"/>
              </a:tabLst>
            </a:pPr>
            <a:endParaRPr lang="en-US" sz="1600" b="0" dirty="0">
              <a:solidFill>
                <a:srgbClr val="000000"/>
              </a:solidFill>
              <a:effectLst/>
              <a:latin typeface="Garamond" charset="0"/>
            </a:endParaRPr>
          </a:p>
        </p:txBody>
      </p:sp>
      <p:pic>
        <p:nvPicPr>
          <p:cNvPr id="1471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20135" r="7330" b="4678"/>
          <a:stretch>
            <a:fillRect/>
          </a:stretch>
        </p:blipFill>
        <p:spPr bwMode="auto">
          <a:xfrm>
            <a:off x="4640263" y="2162175"/>
            <a:ext cx="3781425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1494" name="Group 6"/>
          <p:cNvGrpSpPr>
            <a:grpSpLocks/>
          </p:cNvGrpSpPr>
          <p:nvPr/>
        </p:nvGrpSpPr>
        <p:grpSpPr bwMode="auto">
          <a:xfrm>
            <a:off x="1925638" y="2008188"/>
            <a:ext cx="1677987" cy="2139950"/>
            <a:chOff x="2595" y="1614"/>
            <a:chExt cx="2065" cy="2524"/>
          </a:xfrm>
        </p:grpSpPr>
        <p:sp>
          <p:nvSpPr>
            <p:cNvPr id="1471495" name="Freeform 7"/>
            <p:cNvSpPr>
              <a:spLocks/>
            </p:cNvSpPr>
            <p:nvPr/>
          </p:nvSpPr>
          <p:spPr bwMode="auto">
            <a:xfrm>
              <a:off x="2595" y="1614"/>
              <a:ext cx="2039" cy="2524"/>
            </a:xfrm>
            <a:custGeom>
              <a:avLst/>
              <a:gdLst>
                <a:gd name="T0" fmla="*/ 1982 w 1982"/>
                <a:gd name="T1" fmla="*/ 2837 h 2837"/>
                <a:gd name="T2" fmla="*/ 1740 w 1982"/>
                <a:gd name="T3" fmla="*/ 2709 h 2837"/>
                <a:gd name="T4" fmla="*/ 1654 w 1982"/>
                <a:gd name="T5" fmla="*/ 2680 h 2837"/>
                <a:gd name="T6" fmla="*/ 1269 w 1982"/>
                <a:gd name="T7" fmla="*/ 2424 h 2837"/>
                <a:gd name="T8" fmla="*/ 913 w 1982"/>
                <a:gd name="T9" fmla="*/ 2081 h 2837"/>
                <a:gd name="T10" fmla="*/ 556 w 1982"/>
                <a:gd name="T11" fmla="*/ 1582 h 2837"/>
                <a:gd name="T12" fmla="*/ 285 w 1982"/>
                <a:gd name="T13" fmla="*/ 984 h 2837"/>
                <a:gd name="T14" fmla="*/ 114 w 1982"/>
                <a:gd name="T15" fmla="*/ 428 h 2837"/>
                <a:gd name="T16" fmla="*/ 0 w 1982"/>
                <a:gd name="T17" fmla="*/ 0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2" h="2837">
                  <a:moveTo>
                    <a:pt x="1982" y="2837"/>
                  </a:moveTo>
                  <a:cubicBezTo>
                    <a:pt x="1888" y="2786"/>
                    <a:pt x="1795" y="2735"/>
                    <a:pt x="1740" y="2709"/>
                  </a:cubicBezTo>
                  <a:cubicBezTo>
                    <a:pt x="1685" y="2683"/>
                    <a:pt x="1732" y="2727"/>
                    <a:pt x="1654" y="2680"/>
                  </a:cubicBezTo>
                  <a:cubicBezTo>
                    <a:pt x="1576" y="2633"/>
                    <a:pt x="1392" y="2524"/>
                    <a:pt x="1269" y="2424"/>
                  </a:cubicBezTo>
                  <a:cubicBezTo>
                    <a:pt x="1146" y="2324"/>
                    <a:pt x="1032" y="2221"/>
                    <a:pt x="913" y="2081"/>
                  </a:cubicBezTo>
                  <a:cubicBezTo>
                    <a:pt x="794" y="1941"/>
                    <a:pt x="661" y="1765"/>
                    <a:pt x="556" y="1582"/>
                  </a:cubicBezTo>
                  <a:cubicBezTo>
                    <a:pt x="451" y="1399"/>
                    <a:pt x="359" y="1176"/>
                    <a:pt x="285" y="984"/>
                  </a:cubicBezTo>
                  <a:cubicBezTo>
                    <a:pt x="211" y="792"/>
                    <a:pt x="161" y="592"/>
                    <a:pt x="114" y="428"/>
                  </a:cubicBezTo>
                  <a:cubicBezTo>
                    <a:pt x="67" y="264"/>
                    <a:pt x="21" y="76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496" name="Freeform 8"/>
            <p:cNvSpPr>
              <a:spLocks/>
            </p:cNvSpPr>
            <p:nvPr/>
          </p:nvSpPr>
          <p:spPr bwMode="auto">
            <a:xfrm>
              <a:off x="3092" y="1683"/>
              <a:ext cx="1568" cy="1341"/>
            </a:xfrm>
            <a:custGeom>
              <a:avLst/>
              <a:gdLst>
                <a:gd name="T0" fmla="*/ 1982 w 1982"/>
                <a:gd name="T1" fmla="*/ 2837 h 2837"/>
                <a:gd name="T2" fmla="*/ 1740 w 1982"/>
                <a:gd name="T3" fmla="*/ 2709 h 2837"/>
                <a:gd name="T4" fmla="*/ 1654 w 1982"/>
                <a:gd name="T5" fmla="*/ 2680 h 2837"/>
                <a:gd name="T6" fmla="*/ 1269 w 1982"/>
                <a:gd name="T7" fmla="*/ 2424 h 2837"/>
                <a:gd name="T8" fmla="*/ 913 w 1982"/>
                <a:gd name="T9" fmla="*/ 2081 h 2837"/>
                <a:gd name="T10" fmla="*/ 556 w 1982"/>
                <a:gd name="T11" fmla="*/ 1582 h 2837"/>
                <a:gd name="T12" fmla="*/ 285 w 1982"/>
                <a:gd name="T13" fmla="*/ 984 h 2837"/>
                <a:gd name="T14" fmla="*/ 114 w 1982"/>
                <a:gd name="T15" fmla="*/ 428 h 2837"/>
                <a:gd name="T16" fmla="*/ 0 w 1982"/>
                <a:gd name="T17" fmla="*/ 0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2" h="2837">
                  <a:moveTo>
                    <a:pt x="1982" y="2837"/>
                  </a:moveTo>
                  <a:cubicBezTo>
                    <a:pt x="1888" y="2786"/>
                    <a:pt x="1795" y="2735"/>
                    <a:pt x="1740" y="2709"/>
                  </a:cubicBezTo>
                  <a:cubicBezTo>
                    <a:pt x="1685" y="2683"/>
                    <a:pt x="1732" y="2727"/>
                    <a:pt x="1654" y="2680"/>
                  </a:cubicBezTo>
                  <a:cubicBezTo>
                    <a:pt x="1576" y="2633"/>
                    <a:pt x="1392" y="2524"/>
                    <a:pt x="1269" y="2424"/>
                  </a:cubicBezTo>
                  <a:cubicBezTo>
                    <a:pt x="1146" y="2324"/>
                    <a:pt x="1032" y="2221"/>
                    <a:pt x="913" y="2081"/>
                  </a:cubicBezTo>
                  <a:cubicBezTo>
                    <a:pt x="794" y="1941"/>
                    <a:pt x="661" y="1765"/>
                    <a:pt x="556" y="1582"/>
                  </a:cubicBezTo>
                  <a:cubicBezTo>
                    <a:pt x="451" y="1399"/>
                    <a:pt x="359" y="1176"/>
                    <a:pt x="285" y="984"/>
                  </a:cubicBezTo>
                  <a:cubicBezTo>
                    <a:pt x="211" y="792"/>
                    <a:pt x="161" y="592"/>
                    <a:pt x="114" y="428"/>
                  </a:cubicBezTo>
                  <a:cubicBezTo>
                    <a:pt x="67" y="264"/>
                    <a:pt x="21" y="76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497" name="Line 9"/>
            <p:cNvSpPr>
              <a:spLocks noChangeShapeType="1"/>
            </p:cNvSpPr>
            <p:nvPr/>
          </p:nvSpPr>
          <p:spPr bwMode="auto">
            <a:xfrm>
              <a:off x="2624" y="1657"/>
              <a:ext cx="470" cy="1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498" name="Line 10"/>
            <p:cNvSpPr>
              <a:spLocks noChangeShapeType="1"/>
            </p:cNvSpPr>
            <p:nvPr/>
          </p:nvSpPr>
          <p:spPr bwMode="auto">
            <a:xfrm flipV="1">
              <a:off x="4617" y="2990"/>
              <a:ext cx="14" cy="11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1499" name="Line 11"/>
          <p:cNvSpPr>
            <a:spLocks noChangeShapeType="1"/>
          </p:cNvSpPr>
          <p:nvPr/>
        </p:nvSpPr>
        <p:spPr bwMode="auto">
          <a:xfrm flipV="1">
            <a:off x="1933575" y="1885950"/>
            <a:ext cx="0" cy="11811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1500" name="Text Box 12"/>
          <p:cNvSpPr txBox="1">
            <a:spLocks noChangeArrowheads="1"/>
          </p:cNvSpPr>
          <p:nvPr/>
        </p:nvSpPr>
        <p:spPr bwMode="auto">
          <a:xfrm>
            <a:off x="1851025" y="4171950"/>
            <a:ext cx="1714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1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01" name="Text Box 13"/>
          <p:cNvSpPr txBox="1">
            <a:spLocks noChangeArrowheads="1"/>
          </p:cNvSpPr>
          <p:nvPr/>
        </p:nvSpPr>
        <p:spPr bwMode="auto">
          <a:xfrm>
            <a:off x="3417888" y="4151313"/>
            <a:ext cx="3444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2, 2</a:t>
            </a:r>
            <a:r>
              <a:rPr kumimoji="0" lang="fr-FR" altLang="ja-JP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02" name="Text Box 14"/>
          <p:cNvSpPr txBox="1">
            <a:spLocks noChangeArrowheads="1"/>
          </p:cNvSpPr>
          <p:nvPr/>
        </p:nvSpPr>
        <p:spPr bwMode="auto">
          <a:xfrm>
            <a:off x="1625600" y="2406650"/>
            <a:ext cx="3444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03" name="Text Box 15"/>
          <p:cNvSpPr txBox="1">
            <a:spLocks noChangeArrowheads="1"/>
          </p:cNvSpPr>
          <p:nvPr/>
        </p:nvSpPr>
        <p:spPr bwMode="auto">
          <a:xfrm>
            <a:off x="1654175" y="1995488"/>
            <a:ext cx="3444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r>
              <a:rPr kumimoji="0" lang="fr-FR" altLang="ja-JP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04" name="Text Box 16"/>
          <p:cNvSpPr txBox="1">
            <a:spLocks noChangeArrowheads="1"/>
          </p:cNvSpPr>
          <p:nvPr/>
        </p:nvSpPr>
        <p:spPr bwMode="auto">
          <a:xfrm>
            <a:off x="2249488" y="1974850"/>
            <a:ext cx="3444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4</a:t>
            </a:r>
            <a:r>
              <a:rPr kumimoji="0" lang="fr-FR" altLang="ja-JP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05" name="Text Box 17"/>
          <p:cNvSpPr txBox="1">
            <a:spLocks noChangeArrowheads="1"/>
          </p:cNvSpPr>
          <p:nvPr/>
        </p:nvSpPr>
        <p:spPr bwMode="auto">
          <a:xfrm>
            <a:off x="3517900" y="3079750"/>
            <a:ext cx="3444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5</a:t>
            </a:r>
            <a:r>
              <a:rPr kumimoji="0" lang="fr-FR" altLang="ja-JP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06" name="Text Box 18"/>
          <p:cNvSpPr txBox="1">
            <a:spLocks noChangeArrowheads="1"/>
          </p:cNvSpPr>
          <p:nvPr/>
        </p:nvSpPr>
        <p:spPr bwMode="auto">
          <a:xfrm>
            <a:off x="2681288" y="2406650"/>
            <a:ext cx="3444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4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07" name="Text Box 19"/>
          <p:cNvSpPr txBox="1">
            <a:spLocks noChangeArrowheads="1"/>
          </p:cNvSpPr>
          <p:nvPr/>
        </p:nvSpPr>
        <p:spPr bwMode="auto">
          <a:xfrm>
            <a:off x="3525838" y="3317875"/>
            <a:ext cx="3444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5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09" name="Arc 21"/>
          <p:cNvSpPr>
            <a:spLocks/>
          </p:cNvSpPr>
          <p:nvPr/>
        </p:nvSpPr>
        <p:spPr bwMode="auto">
          <a:xfrm rot="8754909">
            <a:off x="7811023" y="1392879"/>
            <a:ext cx="1244552" cy="857509"/>
          </a:xfrm>
          <a:custGeom>
            <a:avLst/>
            <a:gdLst>
              <a:gd name="G0" fmla="+- 0 0 0"/>
              <a:gd name="G1" fmla="+- 12728 0 0"/>
              <a:gd name="G2" fmla="+- 21600 0 0"/>
              <a:gd name="T0" fmla="*/ 17452 w 21365"/>
              <a:gd name="T1" fmla="*/ 0 h 12728"/>
              <a:gd name="T2" fmla="*/ 21365 w 21365"/>
              <a:gd name="T3" fmla="*/ 9553 h 12728"/>
              <a:gd name="T4" fmla="*/ 0 w 21365"/>
              <a:gd name="T5" fmla="*/ 12728 h 12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65" h="12728" fill="none" extrusionOk="0">
                <a:moveTo>
                  <a:pt x="17451" y="0"/>
                </a:moveTo>
                <a:cubicBezTo>
                  <a:pt x="19509" y="2821"/>
                  <a:pt x="20852" y="6099"/>
                  <a:pt x="21365" y="9552"/>
                </a:cubicBezTo>
              </a:path>
              <a:path w="21365" h="12728" stroke="0" extrusionOk="0">
                <a:moveTo>
                  <a:pt x="17451" y="0"/>
                </a:moveTo>
                <a:cubicBezTo>
                  <a:pt x="19509" y="2821"/>
                  <a:pt x="20852" y="6099"/>
                  <a:pt x="21365" y="9552"/>
                </a:cubicBezTo>
                <a:lnTo>
                  <a:pt x="0" y="12728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1510" name="Arc 22"/>
          <p:cNvSpPr>
            <a:spLocks/>
          </p:cNvSpPr>
          <p:nvPr/>
        </p:nvSpPr>
        <p:spPr bwMode="auto">
          <a:xfrm rot="2427977">
            <a:off x="5262563" y="3062392"/>
            <a:ext cx="674682" cy="671408"/>
          </a:xfrm>
          <a:custGeom>
            <a:avLst/>
            <a:gdLst>
              <a:gd name="G0" fmla="+- 0 0 0"/>
              <a:gd name="G1" fmla="+- 13902 0 0"/>
              <a:gd name="G2" fmla="+- 21600 0 0"/>
              <a:gd name="T0" fmla="*/ 16531 w 21600"/>
              <a:gd name="T1" fmla="*/ 0 h 13902"/>
              <a:gd name="T2" fmla="*/ 21600 w 21600"/>
              <a:gd name="T3" fmla="*/ 13902 h 13902"/>
              <a:gd name="T4" fmla="*/ 0 w 21600"/>
              <a:gd name="T5" fmla="*/ 13902 h 13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902" fill="none" extrusionOk="0">
                <a:moveTo>
                  <a:pt x="16531" y="-1"/>
                </a:moveTo>
                <a:cubicBezTo>
                  <a:pt x="19805" y="3892"/>
                  <a:pt x="21600" y="8815"/>
                  <a:pt x="21600" y="13902"/>
                </a:cubicBezTo>
              </a:path>
              <a:path w="21600" h="13902" stroke="0" extrusionOk="0">
                <a:moveTo>
                  <a:pt x="16531" y="-1"/>
                </a:moveTo>
                <a:cubicBezTo>
                  <a:pt x="19805" y="3892"/>
                  <a:pt x="21600" y="8815"/>
                  <a:pt x="21600" y="13902"/>
                </a:cubicBezTo>
                <a:lnTo>
                  <a:pt x="0" y="13902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1511" name="Arc 23"/>
          <p:cNvSpPr>
            <a:spLocks/>
          </p:cNvSpPr>
          <p:nvPr/>
        </p:nvSpPr>
        <p:spPr bwMode="auto">
          <a:xfrm rot="4140528">
            <a:off x="4938874" y="382862"/>
            <a:ext cx="3001026" cy="2161405"/>
          </a:xfrm>
          <a:custGeom>
            <a:avLst/>
            <a:gdLst>
              <a:gd name="G0" fmla="+- 0 0 0"/>
              <a:gd name="G1" fmla="+- 11859 0 0"/>
              <a:gd name="G2" fmla="+- 21600 0 0"/>
              <a:gd name="T0" fmla="*/ 18053 w 21600"/>
              <a:gd name="T1" fmla="*/ 0 h 11859"/>
              <a:gd name="T2" fmla="*/ 21600 w 21600"/>
              <a:gd name="T3" fmla="*/ 11859 h 11859"/>
              <a:gd name="T4" fmla="*/ 0 w 21600"/>
              <a:gd name="T5" fmla="*/ 11859 h 1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859" fill="none" extrusionOk="0">
                <a:moveTo>
                  <a:pt x="18053" y="-1"/>
                </a:moveTo>
                <a:cubicBezTo>
                  <a:pt x="20367" y="3522"/>
                  <a:pt x="21600" y="7644"/>
                  <a:pt x="21600" y="11859"/>
                </a:cubicBezTo>
              </a:path>
              <a:path w="21600" h="11859" stroke="0" extrusionOk="0">
                <a:moveTo>
                  <a:pt x="18053" y="-1"/>
                </a:moveTo>
                <a:cubicBezTo>
                  <a:pt x="20367" y="3522"/>
                  <a:pt x="21600" y="7644"/>
                  <a:pt x="21600" y="11859"/>
                </a:cubicBezTo>
                <a:lnTo>
                  <a:pt x="0" y="11859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1512" name="Arc 24"/>
          <p:cNvSpPr>
            <a:spLocks/>
          </p:cNvSpPr>
          <p:nvPr/>
        </p:nvSpPr>
        <p:spPr bwMode="auto">
          <a:xfrm rot="7984081">
            <a:off x="6738901" y="1844539"/>
            <a:ext cx="2777077" cy="666142"/>
          </a:xfrm>
          <a:custGeom>
            <a:avLst/>
            <a:gdLst>
              <a:gd name="G0" fmla="+- 0 0 0"/>
              <a:gd name="G1" fmla="+- 20112 0 0"/>
              <a:gd name="G2" fmla="+- 21600 0 0"/>
              <a:gd name="T0" fmla="*/ 7879 w 18977"/>
              <a:gd name="T1" fmla="*/ 0 h 20112"/>
              <a:gd name="T2" fmla="*/ 18977 w 18977"/>
              <a:gd name="T3" fmla="*/ 9795 h 20112"/>
              <a:gd name="T4" fmla="*/ 0 w 18977"/>
              <a:gd name="T5" fmla="*/ 20112 h 2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77" h="20112" fill="none" extrusionOk="0">
                <a:moveTo>
                  <a:pt x="7878" y="0"/>
                </a:moveTo>
                <a:cubicBezTo>
                  <a:pt x="12616" y="1856"/>
                  <a:pt x="16546" y="5324"/>
                  <a:pt x="18976" y="9795"/>
                </a:cubicBezTo>
              </a:path>
              <a:path w="18977" h="20112" stroke="0" extrusionOk="0">
                <a:moveTo>
                  <a:pt x="7878" y="0"/>
                </a:moveTo>
                <a:cubicBezTo>
                  <a:pt x="12616" y="1856"/>
                  <a:pt x="16546" y="5324"/>
                  <a:pt x="18976" y="9795"/>
                </a:cubicBezTo>
                <a:lnTo>
                  <a:pt x="0" y="20112"/>
                </a:lnTo>
                <a:close/>
              </a:path>
            </a:pathLst>
          </a:cu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1513" name="Text Box 25"/>
          <p:cNvSpPr txBox="1">
            <a:spLocks noChangeArrowheads="1"/>
          </p:cNvSpPr>
          <p:nvPr/>
        </p:nvSpPr>
        <p:spPr bwMode="auto">
          <a:xfrm>
            <a:off x="5416550" y="3919538"/>
            <a:ext cx="3444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2, 2</a:t>
            </a:r>
            <a:r>
              <a:rPr kumimoji="0" lang="fr-FR" altLang="ja-JP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14" name="Text Box 26"/>
          <p:cNvSpPr txBox="1">
            <a:spLocks noChangeArrowheads="1"/>
          </p:cNvSpPr>
          <p:nvPr/>
        </p:nvSpPr>
        <p:spPr bwMode="auto">
          <a:xfrm>
            <a:off x="5327650" y="3395663"/>
            <a:ext cx="3444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15" name="Text Box 27"/>
          <p:cNvSpPr txBox="1">
            <a:spLocks noChangeArrowheads="1"/>
          </p:cNvSpPr>
          <p:nvPr/>
        </p:nvSpPr>
        <p:spPr bwMode="auto">
          <a:xfrm>
            <a:off x="5713413" y="3148013"/>
            <a:ext cx="3444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r>
              <a:rPr kumimoji="0" lang="fr-FR" altLang="ja-JP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16" name="Text Box 28"/>
          <p:cNvSpPr txBox="1">
            <a:spLocks noChangeArrowheads="1"/>
          </p:cNvSpPr>
          <p:nvPr/>
        </p:nvSpPr>
        <p:spPr bwMode="auto">
          <a:xfrm>
            <a:off x="7543905" y="1772773"/>
            <a:ext cx="3444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4</a:t>
            </a:r>
            <a:r>
              <a:rPr kumimoji="0" lang="fr-FR" altLang="ja-JP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17" name="Text Box 29"/>
          <p:cNvSpPr txBox="1">
            <a:spLocks noChangeArrowheads="1"/>
          </p:cNvSpPr>
          <p:nvPr/>
        </p:nvSpPr>
        <p:spPr bwMode="auto">
          <a:xfrm>
            <a:off x="8277582" y="2410365"/>
            <a:ext cx="3444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5</a:t>
            </a:r>
            <a:r>
              <a:rPr kumimoji="0" lang="fr-FR" altLang="ja-JP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18" name="Text Box 30"/>
          <p:cNvSpPr txBox="1">
            <a:spLocks noChangeArrowheads="1"/>
          </p:cNvSpPr>
          <p:nvPr/>
        </p:nvSpPr>
        <p:spPr bwMode="auto">
          <a:xfrm>
            <a:off x="7723188" y="2243138"/>
            <a:ext cx="3444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4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1519" name="Text Box 31"/>
          <p:cNvSpPr txBox="1">
            <a:spLocks noChangeArrowheads="1"/>
          </p:cNvSpPr>
          <p:nvPr/>
        </p:nvSpPr>
        <p:spPr bwMode="auto">
          <a:xfrm>
            <a:off x="7704138" y="2830513"/>
            <a:ext cx="3444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5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graphicFrame>
        <p:nvGraphicFramePr>
          <p:cNvPr id="14715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388961"/>
              </p:ext>
            </p:extLst>
          </p:nvPr>
        </p:nvGraphicFramePr>
        <p:xfrm>
          <a:off x="878405" y="5778206"/>
          <a:ext cx="69564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2" name="Equation" r:id="rId6" imgW="4457700" imgH="393700" progId="Equation.3">
                  <p:embed/>
                </p:oleObj>
              </mc:Choice>
              <mc:Fallback>
                <p:oleObj name="Equation" r:id="rId6" imgW="4457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405" y="5778206"/>
                        <a:ext cx="695642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01908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473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100" y="647700"/>
            <a:ext cx="8696325" cy="5945188"/>
          </a:xfrm>
        </p:spPr>
        <p:txBody>
          <a:bodyPr/>
          <a:lstStyle/>
          <a:p>
            <a:pPr marL="419100" indent="-419100" algn="just">
              <a:lnSpc>
                <a:spcPct val="8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effectLst/>
                <a:latin typeface="Garamond" charset="0"/>
              </a:rPr>
              <a:t>(b) The fuel injector malfunctions and injects half of the fuel half way through the compression stroke; this part of the fuel burns instantaneously but the other half is still injected at the minimum cylinder volume and burns at constant P.</a:t>
            </a: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lnSpc>
                <a:spcPct val="8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effectLst/>
                <a:latin typeface="Garamond" charset="0"/>
              </a:rPr>
              <a:t>	Constant V (partial) combustion then compression will result in higher T</a:t>
            </a:r>
            <a:r>
              <a:rPr lang="en-US" sz="2000" b="0" baseline="-25000" dirty="0">
                <a:effectLst/>
                <a:latin typeface="Garamond" charset="0"/>
              </a:rPr>
              <a:t>3</a:t>
            </a:r>
            <a:r>
              <a:rPr lang="en-US" sz="2000" b="0" dirty="0">
                <a:effectLst/>
                <a:latin typeface="Garamond" charset="0"/>
              </a:rPr>
              <a:t> &amp; P</a:t>
            </a:r>
            <a:r>
              <a:rPr lang="en-US" sz="2000" b="0" baseline="-25000" dirty="0">
                <a:effectLst/>
                <a:latin typeface="Garamond" charset="0"/>
              </a:rPr>
              <a:t>3</a:t>
            </a: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lnSpc>
                <a:spcPct val="8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effectLst/>
                <a:latin typeface="Garamond" charset="0"/>
              </a:rPr>
              <a:t>	Total heat release is the same, so areas under T-s are the same. Since T</a:t>
            </a:r>
            <a:r>
              <a:rPr lang="en-US" sz="2000" b="0" baseline="-25000" dirty="0">
                <a:effectLst/>
                <a:latin typeface="Garamond" charset="0"/>
              </a:rPr>
              <a:t>3</a:t>
            </a:r>
            <a:r>
              <a:rPr lang="fr-FR" sz="2000" b="0" dirty="0">
                <a:effectLst/>
                <a:latin typeface="Garamond" charset="0"/>
              </a:rPr>
              <a:t>’’’</a:t>
            </a:r>
            <a:r>
              <a:rPr lang="en-US" sz="2000" b="0" dirty="0">
                <a:effectLst/>
                <a:latin typeface="Garamond" charset="0"/>
              </a:rPr>
              <a:t> is higher and </a:t>
            </a:r>
            <a:r>
              <a:rPr lang="en-US" sz="2000" b="0" dirty="0" err="1">
                <a:effectLst/>
                <a:latin typeface="Garamond" charset="0"/>
              </a:rPr>
              <a:t>fQ</a:t>
            </a:r>
            <a:r>
              <a:rPr lang="en-US" sz="2000" b="0" baseline="-25000" dirty="0" err="1">
                <a:effectLst/>
                <a:latin typeface="Garamond" charset="0"/>
              </a:rPr>
              <a:t>R</a:t>
            </a:r>
            <a:r>
              <a:rPr lang="en-US" sz="2000" b="0" dirty="0">
                <a:effectLst/>
                <a:latin typeface="Garamond" charset="0"/>
              </a:rPr>
              <a:t> is lower for the constant-P part of the burn, </a:t>
            </a:r>
            <a:r>
              <a:rPr lang="en-US" sz="2000" b="0" dirty="0">
                <a:effectLst/>
                <a:latin typeface="Times" charset="0"/>
              </a:rPr>
              <a:t>β</a:t>
            </a:r>
            <a:r>
              <a:rPr lang="en-US" sz="2000" b="0" dirty="0">
                <a:effectLst/>
                <a:latin typeface="Garamond" charset="0"/>
              </a:rPr>
              <a:t> decreases:</a:t>
            </a:r>
            <a:endParaRPr lang="en-US" b="0" dirty="0">
              <a:effectLst/>
            </a:endParaRPr>
          </a:p>
          <a:p>
            <a:pPr marL="419100" indent="-419100" algn="just"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</p:txBody>
      </p:sp>
      <p:pic>
        <p:nvPicPr>
          <p:cNvPr id="1473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9525" r="4124" b="4881"/>
          <a:stretch>
            <a:fillRect/>
          </a:stretch>
        </p:blipFill>
        <p:spPr bwMode="auto">
          <a:xfrm>
            <a:off x="771525" y="2060575"/>
            <a:ext cx="3690938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3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Examples - P-V &amp; T-s diagrams</a:t>
            </a:r>
          </a:p>
        </p:txBody>
      </p:sp>
      <p:pic>
        <p:nvPicPr>
          <p:cNvPr id="1473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20135" r="7330" b="4678"/>
          <a:stretch>
            <a:fillRect/>
          </a:stretch>
        </p:blipFill>
        <p:spPr bwMode="auto">
          <a:xfrm>
            <a:off x="4589463" y="2017713"/>
            <a:ext cx="3781425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73542" name="Line 6"/>
          <p:cNvSpPr>
            <a:spLocks noChangeShapeType="1"/>
          </p:cNvSpPr>
          <p:nvPr/>
        </p:nvSpPr>
        <p:spPr bwMode="auto">
          <a:xfrm flipV="1">
            <a:off x="1882775" y="1674813"/>
            <a:ext cx="0" cy="11811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3543" name="Text Box 7"/>
          <p:cNvSpPr txBox="1">
            <a:spLocks noChangeArrowheads="1"/>
          </p:cNvSpPr>
          <p:nvPr/>
        </p:nvSpPr>
        <p:spPr bwMode="auto">
          <a:xfrm>
            <a:off x="1800225" y="4027488"/>
            <a:ext cx="1714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1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44" name="Text Box 8"/>
          <p:cNvSpPr txBox="1">
            <a:spLocks noChangeArrowheads="1"/>
          </p:cNvSpPr>
          <p:nvPr/>
        </p:nvSpPr>
        <p:spPr bwMode="auto">
          <a:xfrm>
            <a:off x="3367088" y="4006850"/>
            <a:ext cx="3444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2, 2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45" name="Text Box 9"/>
          <p:cNvSpPr txBox="1">
            <a:spLocks noChangeArrowheads="1"/>
          </p:cNvSpPr>
          <p:nvPr/>
        </p:nvSpPr>
        <p:spPr bwMode="auto">
          <a:xfrm>
            <a:off x="1574800" y="2262188"/>
            <a:ext cx="3444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46" name="Text Box 10"/>
          <p:cNvSpPr txBox="1">
            <a:spLocks noChangeArrowheads="1"/>
          </p:cNvSpPr>
          <p:nvPr/>
        </p:nvSpPr>
        <p:spPr bwMode="auto">
          <a:xfrm>
            <a:off x="1584325" y="1677988"/>
            <a:ext cx="3444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'''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47" name="Text Box 11"/>
          <p:cNvSpPr txBox="1">
            <a:spLocks noChangeArrowheads="1"/>
          </p:cNvSpPr>
          <p:nvPr/>
        </p:nvSpPr>
        <p:spPr bwMode="auto">
          <a:xfrm>
            <a:off x="2179638" y="1704975"/>
            <a:ext cx="3444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4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48" name="Text Box 12"/>
          <p:cNvSpPr txBox="1">
            <a:spLocks noChangeArrowheads="1"/>
          </p:cNvSpPr>
          <p:nvPr/>
        </p:nvSpPr>
        <p:spPr bwMode="auto">
          <a:xfrm>
            <a:off x="3516313" y="3444875"/>
            <a:ext cx="3444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5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49" name="Text Box 13"/>
          <p:cNvSpPr txBox="1">
            <a:spLocks noChangeArrowheads="1"/>
          </p:cNvSpPr>
          <p:nvPr/>
        </p:nvSpPr>
        <p:spPr bwMode="auto">
          <a:xfrm>
            <a:off x="2630488" y="2262188"/>
            <a:ext cx="3444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4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50" name="Text Box 14"/>
          <p:cNvSpPr txBox="1">
            <a:spLocks noChangeArrowheads="1"/>
          </p:cNvSpPr>
          <p:nvPr/>
        </p:nvSpPr>
        <p:spPr bwMode="auto">
          <a:xfrm>
            <a:off x="3475038" y="3173413"/>
            <a:ext cx="3444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5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51" name="Text Box 15"/>
          <p:cNvSpPr txBox="1">
            <a:spLocks noChangeArrowheads="1"/>
          </p:cNvSpPr>
          <p:nvPr/>
        </p:nvSpPr>
        <p:spPr bwMode="auto">
          <a:xfrm>
            <a:off x="5365750" y="3775075"/>
            <a:ext cx="3444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2, 2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52" name="Text Box 16"/>
          <p:cNvSpPr txBox="1">
            <a:spLocks noChangeArrowheads="1"/>
          </p:cNvSpPr>
          <p:nvPr/>
        </p:nvSpPr>
        <p:spPr bwMode="auto">
          <a:xfrm>
            <a:off x="5276850" y="3251200"/>
            <a:ext cx="3444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53" name="Text Box 17"/>
          <p:cNvSpPr txBox="1">
            <a:spLocks noChangeArrowheads="1"/>
          </p:cNvSpPr>
          <p:nvPr/>
        </p:nvSpPr>
        <p:spPr bwMode="auto">
          <a:xfrm>
            <a:off x="5276850" y="3503613"/>
            <a:ext cx="3444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54" name="Text Box 18"/>
          <p:cNvSpPr txBox="1">
            <a:spLocks noChangeArrowheads="1"/>
          </p:cNvSpPr>
          <p:nvPr/>
        </p:nvSpPr>
        <p:spPr bwMode="auto">
          <a:xfrm>
            <a:off x="7200900" y="1906588"/>
            <a:ext cx="3444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4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55" name="Text Box 19"/>
          <p:cNvSpPr txBox="1">
            <a:spLocks noChangeArrowheads="1"/>
          </p:cNvSpPr>
          <p:nvPr/>
        </p:nvSpPr>
        <p:spPr bwMode="auto">
          <a:xfrm>
            <a:off x="7237413" y="2992438"/>
            <a:ext cx="3444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5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56" name="Text Box 20"/>
          <p:cNvSpPr txBox="1">
            <a:spLocks noChangeArrowheads="1"/>
          </p:cNvSpPr>
          <p:nvPr/>
        </p:nvSpPr>
        <p:spPr bwMode="auto">
          <a:xfrm>
            <a:off x="7672388" y="2098675"/>
            <a:ext cx="3444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4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57" name="Text Box 21"/>
          <p:cNvSpPr txBox="1">
            <a:spLocks noChangeArrowheads="1"/>
          </p:cNvSpPr>
          <p:nvPr/>
        </p:nvSpPr>
        <p:spPr bwMode="auto">
          <a:xfrm>
            <a:off x="7653338" y="2686050"/>
            <a:ext cx="3444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5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58" name="Line 22"/>
          <p:cNvSpPr>
            <a:spLocks noChangeShapeType="1"/>
          </p:cNvSpPr>
          <p:nvPr/>
        </p:nvSpPr>
        <p:spPr bwMode="auto">
          <a:xfrm flipV="1">
            <a:off x="2568575" y="3173413"/>
            <a:ext cx="0" cy="358775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3559" name="Line 23"/>
          <p:cNvSpPr>
            <a:spLocks noChangeShapeType="1"/>
          </p:cNvSpPr>
          <p:nvPr/>
        </p:nvSpPr>
        <p:spPr bwMode="auto">
          <a:xfrm>
            <a:off x="1890713" y="1733550"/>
            <a:ext cx="2381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3560" name="Arc 24"/>
          <p:cNvSpPr>
            <a:spLocks/>
          </p:cNvSpPr>
          <p:nvPr/>
        </p:nvSpPr>
        <p:spPr bwMode="auto">
          <a:xfrm rot="14114924">
            <a:off x="1918494" y="1400969"/>
            <a:ext cx="1600200" cy="1433512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72 w 12122"/>
              <a:gd name="T1" fmla="*/ 0 h 21599"/>
              <a:gd name="T2" fmla="*/ 12122 w 12122"/>
              <a:gd name="T3" fmla="*/ 3722 h 21599"/>
              <a:gd name="T4" fmla="*/ 0 w 12122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2" h="21599" fill="none" extrusionOk="0">
                <a:moveTo>
                  <a:pt x="72" y="-1"/>
                </a:moveTo>
                <a:cubicBezTo>
                  <a:pt x="4369" y="13"/>
                  <a:pt x="8565" y="1309"/>
                  <a:pt x="12122" y="3721"/>
                </a:cubicBezTo>
              </a:path>
              <a:path w="12122" h="21599" stroke="0" extrusionOk="0">
                <a:moveTo>
                  <a:pt x="72" y="-1"/>
                </a:moveTo>
                <a:cubicBezTo>
                  <a:pt x="4369" y="13"/>
                  <a:pt x="8565" y="1309"/>
                  <a:pt x="12122" y="3721"/>
                </a:cubicBezTo>
                <a:lnTo>
                  <a:pt x="0" y="21599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3561" name="Arc 25"/>
          <p:cNvSpPr>
            <a:spLocks/>
          </p:cNvSpPr>
          <p:nvPr/>
        </p:nvSpPr>
        <p:spPr bwMode="auto">
          <a:xfrm rot="35218564">
            <a:off x="2090738" y="1549400"/>
            <a:ext cx="2312987" cy="1433513"/>
          </a:xfrm>
          <a:custGeom>
            <a:avLst/>
            <a:gdLst>
              <a:gd name="G0" fmla="+- 5468 0 0"/>
              <a:gd name="G1" fmla="+- 21600 0 0"/>
              <a:gd name="G2" fmla="+- 21600 0 0"/>
              <a:gd name="T0" fmla="*/ 0 w 18265"/>
              <a:gd name="T1" fmla="*/ 704 h 21600"/>
              <a:gd name="T2" fmla="*/ 18265 w 18265"/>
              <a:gd name="T3" fmla="*/ 4199 h 21600"/>
              <a:gd name="T4" fmla="*/ 5468 w 1826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65" h="21600" fill="none" extrusionOk="0">
                <a:moveTo>
                  <a:pt x="-1" y="703"/>
                </a:moveTo>
                <a:cubicBezTo>
                  <a:pt x="1785" y="236"/>
                  <a:pt x="3622" y="-1"/>
                  <a:pt x="5468" y="-1"/>
                </a:cubicBezTo>
                <a:cubicBezTo>
                  <a:pt x="10072" y="-1"/>
                  <a:pt x="14555" y="1471"/>
                  <a:pt x="18265" y="4198"/>
                </a:cubicBezTo>
              </a:path>
              <a:path w="18265" h="21600" stroke="0" extrusionOk="0">
                <a:moveTo>
                  <a:pt x="-1" y="703"/>
                </a:moveTo>
                <a:cubicBezTo>
                  <a:pt x="1785" y="236"/>
                  <a:pt x="3622" y="-1"/>
                  <a:pt x="5468" y="-1"/>
                </a:cubicBezTo>
                <a:cubicBezTo>
                  <a:pt x="10072" y="-1"/>
                  <a:pt x="14555" y="1471"/>
                  <a:pt x="18265" y="4198"/>
                </a:cubicBezTo>
                <a:lnTo>
                  <a:pt x="5468" y="2160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3562" name="Arc 26"/>
          <p:cNvSpPr>
            <a:spLocks/>
          </p:cNvSpPr>
          <p:nvPr/>
        </p:nvSpPr>
        <p:spPr bwMode="auto">
          <a:xfrm rot="4524159">
            <a:off x="5489575" y="2573338"/>
            <a:ext cx="822325" cy="962025"/>
          </a:xfrm>
          <a:custGeom>
            <a:avLst/>
            <a:gdLst>
              <a:gd name="G0" fmla="+- 0 0 0"/>
              <a:gd name="G1" fmla="+- 11859 0 0"/>
              <a:gd name="G2" fmla="+- 21600 0 0"/>
              <a:gd name="T0" fmla="*/ 18053 w 21600"/>
              <a:gd name="T1" fmla="*/ 0 h 11859"/>
              <a:gd name="T2" fmla="*/ 21600 w 21600"/>
              <a:gd name="T3" fmla="*/ 11859 h 11859"/>
              <a:gd name="T4" fmla="*/ 0 w 21600"/>
              <a:gd name="T5" fmla="*/ 11859 h 1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859" fill="none" extrusionOk="0">
                <a:moveTo>
                  <a:pt x="18053" y="-1"/>
                </a:moveTo>
                <a:cubicBezTo>
                  <a:pt x="20367" y="3522"/>
                  <a:pt x="21600" y="7644"/>
                  <a:pt x="21600" y="11859"/>
                </a:cubicBezTo>
              </a:path>
              <a:path w="21600" h="11859" stroke="0" extrusionOk="0">
                <a:moveTo>
                  <a:pt x="18053" y="-1"/>
                </a:moveTo>
                <a:cubicBezTo>
                  <a:pt x="20367" y="3522"/>
                  <a:pt x="21600" y="7644"/>
                  <a:pt x="21600" y="11859"/>
                </a:cubicBezTo>
                <a:lnTo>
                  <a:pt x="0" y="11859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3563" name="Line 27"/>
          <p:cNvSpPr>
            <a:spLocks noChangeShapeType="1"/>
          </p:cNvSpPr>
          <p:nvPr/>
        </p:nvSpPr>
        <p:spPr bwMode="auto">
          <a:xfrm flipV="1">
            <a:off x="6475413" y="2630488"/>
            <a:ext cx="0" cy="55880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3564" name="Arc 28"/>
          <p:cNvSpPr>
            <a:spLocks/>
          </p:cNvSpPr>
          <p:nvPr/>
        </p:nvSpPr>
        <p:spPr bwMode="auto">
          <a:xfrm rot="4061309">
            <a:off x="6332538" y="1509713"/>
            <a:ext cx="927100" cy="990600"/>
          </a:xfrm>
          <a:custGeom>
            <a:avLst/>
            <a:gdLst>
              <a:gd name="G0" fmla="+- 0 0 0"/>
              <a:gd name="G1" fmla="+- 11859 0 0"/>
              <a:gd name="G2" fmla="+- 21600 0 0"/>
              <a:gd name="T0" fmla="*/ 18053 w 21600"/>
              <a:gd name="T1" fmla="*/ 0 h 11859"/>
              <a:gd name="T2" fmla="*/ 21600 w 21600"/>
              <a:gd name="T3" fmla="*/ 11859 h 11859"/>
              <a:gd name="T4" fmla="*/ 0 w 21600"/>
              <a:gd name="T5" fmla="*/ 11859 h 1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859" fill="none" extrusionOk="0">
                <a:moveTo>
                  <a:pt x="18053" y="-1"/>
                </a:moveTo>
                <a:cubicBezTo>
                  <a:pt x="20367" y="3522"/>
                  <a:pt x="21600" y="7644"/>
                  <a:pt x="21600" y="11859"/>
                </a:cubicBezTo>
              </a:path>
              <a:path w="21600" h="11859" stroke="0" extrusionOk="0">
                <a:moveTo>
                  <a:pt x="18053" y="-1"/>
                </a:moveTo>
                <a:cubicBezTo>
                  <a:pt x="20367" y="3522"/>
                  <a:pt x="21600" y="7644"/>
                  <a:pt x="21600" y="11859"/>
                </a:cubicBezTo>
                <a:lnTo>
                  <a:pt x="0" y="11859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3565" name="Line 29"/>
          <p:cNvSpPr>
            <a:spLocks noChangeShapeType="1"/>
          </p:cNvSpPr>
          <p:nvPr/>
        </p:nvSpPr>
        <p:spPr bwMode="auto">
          <a:xfrm flipV="1">
            <a:off x="7377113" y="2168525"/>
            <a:ext cx="0" cy="76835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3566" name="Text Box 30"/>
          <p:cNvSpPr txBox="1">
            <a:spLocks noChangeArrowheads="1"/>
          </p:cNvSpPr>
          <p:nvPr/>
        </p:nvSpPr>
        <p:spPr bwMode="auto">
          <a:xfrm>
            <a:off x="2343150" y="3522663"/>
            <a:ext cx="3444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67" name="Text Box 31"/>
          <p:cNvSpPr txBox="1">
            <a:spLocks noChangeArrowheads="1"/>
          </p:cNvSpPr>
          <p:nvPr/>
        </p:nvSpPr>
        <p:spPr bwMode="auto">
          <a:xfrm>
            <a:off x="2535238" y="3128963"/>
            <a:ext cx="3444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68" name="Text Box 32"/>
          <p:cNvSpPr txBox="1">
            <a:spLocks noChangeArrowheads="1"/>
          </p:cNvSpPr>
          <p:nvPr/>
        </p:nvSpPr>
        <p:spPr bwMode="auto">
          <a:xfrm>
            <a:off x="6430963" y="3049588"/>
            <a:ext cx="3444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69" name="Text Box 33"/>
          <p:cNvSpPr txBox="1">
            <a:spLocks noChangeArrowheads="1"/>
          </p:cNvSpPr>
          <p:nvPr/>
        </p:nvSpPr>
        <p:spPr bwMode="auto">
          <a:xfrm>
            <a:off x="6170613" y="2578100"/>
            <a:ext cx="3444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 dirty="0">
                <a:solidFill>
                  <a:schemeClr val="tx1"/>
                </a:solidFill>
                <a:effectLst/>
                <a:cs typeface="ＭＳ Ｐゴシック" charset="0"/>
              </a:rPr>
              <a:t>3</a:t>
            </a:r>
            <a:r>
              <a:rPr kumimoji="0" lang="fr-FR" sz="1200" dirty="0">
                <a:solidFill>
                  <a:schemeClr val="tx1"/>
                </a:solidFill>
                <a:effectLst/>
                <a:cs typeface="ＭＳ Ｐゴシック" charset="0"/>
              </a:rPr>
              <a:t>'''</a:t>
            </a:r>
            <a:endParaRPr kumimoji="0" lang="en-US" sz="700" dirty="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70" name="Text Box 34"/>
          <p:cNvSpPr txBox="1">
            <a:spLocks noChangeArrowheads="1"/>
          </p:cNvSpPr>
          <p:nvPr/>
        </p:nvSpPr>
        <p:spPr bwMode="auto">
          <a:xfrm>
            <a:off x="5862638" y="3233738"/>
            <a:ext cx="3444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v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sp>
        <p:nvSpPr>
          <p:cNvPr id="1473571" name="Text Box 35"/>
          <p:cNvSpPr txBox="1">
            <a:spLocks noChangeArrowheads="1"/>
          </p:cNvSpPr>
          <p:nvPr/>
        </p:nvSpPr>
        <p:spPr bwMode="auto">
          <a:xfrm>
            <a:off x="6681788" y="2232025"/>
            <a:ext cx="3444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P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  <p:graphicFrame>
        <p:nvGraphicFramePr>
          <p:cNvPr id="147357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08166"/>
              </p:ext>
            </p:extLst>
          </p:nvPr>
        </p:nvGraphicFramePr>
        <p:xfrm>
          <a:off x="933450" y="5678488"/>
          <a:ext cx="422433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6" name="Equation" r:id="rId6" imgW="2654300" imgH="546100" progId="Equation.3">
                  <p:embed/>
                </p:oleObj>
              </mc:Choice>
              <mc:Fallback>
                <p:oleObj name="Equation" r:id="rId6" imgW="26543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5678488"/>
                        <a:ext cx="4224338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3573" name="Arc 37"/>
          <p:cNvSpPr>
            <a:spLocks/>
          </p:cNvSpPr>
          <p:nvPr/>
        </p:nvSpPr>
        <p:spPr bwMode="auto">
          <a:xfrm rot="7984081">
            <a:off x="5125245" y="2142331"/>
            <a:ext cx="2665412" cy="454025"/>
          </a:xfrm>
          <a:custGeom>
            <a:avLst/>
            <a:gdLst>
              <a:gd name="G0" fmla="+- 0 0 0"/>
              <a:gd name="G1" fmla="+- 20112 0 0"/>
              <a:gd name="G2" fmla="+- 21600 0 0"/>
              <a:gd name="T0" fmla="*/ 7879 w 18977"/>
              <a:gd name="T1" fmla="*/ 0 h 20112"/>
              <a:gd name="T2" fmla="*/ 18977 w 18977"/>
              <a:gd name="T3" fmla="*/ 9795 h 20112"/>
              <a:gd name="T4" fmla="*/ 0 w 18977"/>
              <a:gd name="T5" fmla="*/ 20112 h 2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77" h="20112" fill="none" extrusionOk="0">
                <a:moveTo>
                  <a:pt x="7878" y="0"/>
                </a:moveTo>
                <a:cubicBezTo>
                  <a:pt x="12616" y="1856"/>
                  <a:pt x="16546" y="5324"/>
                  <a:pt x="18976" y="9795"/>
                </a:cubicBezTo>
              </a:path>
              <a:path w="18977" h="20112" stroke="0" extrusionOk="0">
                <a:moveTo>
                  <a:pt x="7878" y="0"/>
                </a:moveTo>
                <a:cubicBezTo>
                  <a:pt x="12616" y="1856"/>
                  <a:pt x="16546" y="5324"/>
                  <a:pt x="18976" y="9795"/>
                </a:cubicBezTo>
                <a:lnTo>
                  <a:pt x="0" y="20112"/>
                </a:lnTo>
                <a:close/>
              </a:path>
            </a:pathLst>
          </a:cu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3574" name="Text Box 38"/>
          <p:cNvSpPr txBox="1">
            <a:spLocks noChangeArrowheads="1"/>
          </p:cNvSpPr>
          <p:nvPr/>
        </p:nvSpPr>
        <p:spPr bwMode="auto">
          <a:xfrm>
            <a:off x="5822950" y="2847975"/>
            <a:ext cx="3444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1200">
                <a:solidFill>
                  <a:schemeClr val="tx1"/>
                </a:solidFill>
                <a:effectLst/>
                <a:cs typeface="ＭＳ Ｐゴシック" charset="0"/>
              </a:rPr>
              <a:t>v</a:t>
            </a:r>
            <a:endParaRPr kumimoji="0" lang="en-US" sz="700">
              <a:solidFill>
                <a:schemeClr val="tx1"/>
              </a:solidFill>
              <a:effectLst/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594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Example - numerical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271" y="591256"/>
            <a:ext cx="8624888" cy="59451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charset="0"/>
              <a:buNone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effectLst/>
                <a:latin typeface="Garamond" charset="0"/>
              </a:rPr>
              <a:t>For an Otto cycle with  r = 9, </a:t>
            </a:r>
            <a:r>
              <a:rPr lang="en-US" sz="2000" b="0" dirty="0">
                <a:effectLst/>
                <a:latin typeface="굴림" charset="0"/>
                <a:sym typeface="Symbol" charset="0"/>
              </a:rPr>
              <a:t></a:t>
            </a:r>
            <a:r>
              <a:rPr lang="en-US" sz="2000" b="0" dirty="0">
                <a:effectLst/>
                <a:latin typeface="Garamond" charset="0"/>
              </a:rPr>
              <a:t> = 1.3, M = 0.029 kg/mole, f = 0.062, Q</a:t>
            </a:r>
            <a:r>
              <a:rPr lang="en-US" sz="2000" b="0" baseline="-25000" dirty="0">
                <a:effectLst/>
                <a:latin typeface="Garamond" charset="0"/>
              </a:rPr>
              <a:t>R</a:t>
            </a:r>
            <a:r>
              <a:rPr lang="en-US" sz="2000" b="0" dirty="0">
                <a:effectLst/>
                <a:latin typeface="Garamond" charset="0"/>
              </a:rPr>
              <a:t> = 4.3 x 10</a:t>
            </a:r>
            <a:r>
              <a:rPr lang="en-US" sz="2000" b="0" baseline="30000" dirty="0">
                <a:effectLst/>
                <a:latin typeface="Garamond" charset="0"/>
              </a:rPr>
              <a:t>7</a:t>
            </a:r>
            <a:r>
              <a:rPr lang="en-US" sz="2000" b="0" dirty="0">
                <a:effectLst/>
                <a:latin typeface="Garamond" charset="0"/>
              </a:rPr>
              <a:t> J/kg, T</a:t>
            </a:r>
            <a:r>
              <a:rPr lang="en-US" sz="2000" b="0" baseline="-25000" dirty="0">
                <a:effectLst/>
                <a:latin typeface="Garamond" charset="0"/>
              </a:rPr>
              <a:t>2</a:t>
            </a:r>
            <a:r>
              <a:rPr lang="en-US" sz="2000" b="0" dirty="0">
                <a:effectLst/>
                <a:latin typeface="Garamond" charset="0"/>
              </a:rPr>
              <a:t> = 300K, P</a:t>
            </a:r>
            <a:r>
              <a:rPr lang="en-US" sz="2000" b="0" baseline="-25000" dirty="0">
                <a:effectLst/>
                <a:latin typeface="Garamond" charset="0"/>
              </a:rPr>
              <a:t>2</a:t>
            </a:r>
            <a:r>
              <a:rPr lang="en-US" sz="2000" b="0" dirty="0">
                <a:effectLst/>
                <a:latin typeface="Garamond" charset="0"/>
              </a:rPr>
              <a:t> = P</a:t>
            </a:r>
            <a:r>
              <a:rPr lang="en-US" sz="2000" b="0" baseline="-25000" dirty="0">
                <a:effectLst/>
                <a:latin typeface="Garamond" charset="0"/>
              </a:rPr>
              <a:t>in</a:t>
            </a:r>
            <a:r>
              <a:rPr lang="en-US" sz="2000" b="0" dirty="0">
                <a:effectLst/>
                <a:latin typeface="Garamond" charset="0"/>
              </a:rPr>
              <a:t> = 0.5 </a:t>
            </a:r>
            <a:r>
              <a:rPr lang="en-US" sz="2000" b="0" dirty="0" err="1">
                <a:effectLst/>
                <a:latin typeface="Garamond" charset="0"/>
              </a:rPr>
              <a:t>atm</a:t>
            </a:r>
            <a:r>
              <a:rPr lang="en-US" sz="2000" b="0" dirty="0">
                <a:effectLst/>
                <a:latin typeface="Garamond" charset="0"/>
              </a:rPr>
              <a:t>, P</a:t>
            </a:r>
            <a:r>
              <a:rPr lang="en-US" sz="2000" b="0" baseline="-25000" dirty="0">
                <a:effectLst/>
                <a:latin typeface="Garamond" charset="0"/>
              </a:rPr>
              <a:t>6</a:t>
            </a:r>
            <a:r>
              <a:rPr lang="en-US" sz="2000" b="0" dirty="0">
                <a:effectLst/>
                <a:latin typeface="Garamond" charset="0"/>
              </a:rPr>
              <a:t> = </a:t>
            </a:r>
            <a:r>
              <a:rPr lang="en-US" sz="2000" b="0" dirty="0" err="1">
                <a:effectLst/>
                <a:latin typeface="Garamond" charset="0"/>
              </a:rPr>
              <a:t>P</a:t>
            </a:r>
            <a:r>
              <a:rPr lang="en-US" sz="2000" b="0" baseline="-25000" dirty="0" err="1">
                <a:effectLst/>
                <a:latin typeface="Garamond" charset="0"/>
              </a:rPr>
              <a:t>ex</a:t>
            </a:r>
            <a:r>
              <a:rPr lang="en-US" sz="2000" b="0" dirty="0">
                <a:effectLst/>
                <a:latin typeface="Garamond" charset="0"/>
              </a:rPr>
              <a:t> = 1 </a:t>
            </a:r>
            <a:r>
              <a:rPr lang="en-US" sz="2000" b="0" dirty="0" err="1">
                <a:effectLst/>
                <a:latin typeface="Garamond" charset="0"/>
              </a:rPr>
              <a:t>atm</a:t>
            </a:r>
            <a:r>
              <a:rPr lang="en-US" sz="2000" b="0" dirty="0">
                <a:effectLst/>
                <a:latin typeface="Garamond" charset="0"/>
              </a:rPr>
              <a:t>, h = 0, </a:t>
            </a:r>
            <a:r>
              <a:rPr lang="en-US" sz="2000" b="0" dirty="0">
                <a:effectLst/>
                <a:latin typeface="굴림" charset="0"/>
                <a:sym typeface="Symbol" charset="0"/>
              </a:rPr>
              <a:t></a:t>
            </a:r>
            <a:r>
              <a:rPr lang="en-US" sz="2000" b="0" baseline="-25000" dirty="0">
                <a:effectLst/>
                <a:latin typeface="Garamond" charset="0"/>
              </a:rPr>
              <a:t>comp</a:t>
            </a:r>
            <a:r>
              <a:rPr lang="en-US" sz="2000" b="0" dirty="0">
                <a:effectLst/>
                <a:latin typeface="Garamond" charset="0"/>
              </a:rPr>
              <a:t> = </a:t>
            </a:r>
            <a:r>
              <a:rPr lang="en-US" sz="2000" b="0" dirty="0">
                <a:effectLst/>
                <a:latin typeface="굴림" charset="0"/>
                <a:sym typeface="Symbol" charset="0"/>
              </a:rPr>
              <a:t></a:t>
            </a:r>
            <a:r>
              <a:rPr lang="en-US" sz="2000" b="0" baseline="-25000" dirty="0" err="1">
                <a:effectLst/>
                <a:latin typeface="Garamond" charset="0"/>
              </a:rPr>
              <a:t>exp</a:t>
            </a:r>
            <a:r>
              <a:rPr lang="en-US" sz="2000" b="0" dirty="0">
                <a:effectLst/>
                <a:latin typeface="Garamond" charset="0"/>
              </a:rPr>
              <a:t> = 0.9, determine the following:</a:t>
            </a:r>
          </a:p>
          <a:p>
            <a:pPr marL="419100" indent="-419100" algn="just">
              <a:lnSpc>
                <a:spcPct val="90000"/>
              </a:lnSpc>
              <a:buFont typeface="Arial" charset="0"/>
              <a:buAutoNum type="alphaLcParenR"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effectLst/>
                <a:latin typeface="Garamond" charset="0"/>
              </a:rPr>
              <a:t>T &amp; P after compression and compression work per kg of mixture</a:t>
            </a:r>
          </a:p>
          <a:p>
            <a:pPr marL="419100" indent="-419100" algn="just">
              <a:buFont typeface="Arial" charset="0"/>
              <a:buAutoNum type="alphaLcParenR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0" indent="0" algn="just"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dirty="0">
              <a:latin typeface="Garamond" charset="0"/>
            </a:endParaRPr>
          </a:p>
          <a:p>
            <a:pPr marL="0" indent="0" algn="just">
              <a:lnSpc>
                <a:spcPct val="50000"/>
              </a:lnSpc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buFont typeface="Arial" charset="0"/>
              <a:buAutoNum type="alphaLcParenR" startAt="2"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effectLst/>
                <a:latin typeface="Garamond" charset="0"/>
              </a:rPr>
              <a:t>Temperature (T</a:t>
            </a:r>
            <a:r>
              <a:rPr lang="en-US" sz="2000" b="0" baseline="-25000" dirty="0">
                <a:effectLst/>
                <a:latin typeface="Garamond" charset="0"/>
              </a:rPr>
              <a:t>4</a:t>
            </a:r>
            <a:r>
              <a:rPr lang="en-US" sz="2000" b="0" dirty="0">
                <a:effectLst/>
                <a:latin typeface="Garamond" charset="0"/>
              </a:rPr>
              <a:t>) and pressure (P</a:t>
            </a:r>
            <a:r>
              <a:rPr lang="en-US" sz="2000" b="0" baseline="-25000" dirty="0">
                <a:effectLst/>
                <a:latin typeface="Garamond" charset="0"/>
              </a:rPr>
              <a:t>4</a:t>
            </a:r>
            <a:r>
              <a:rPr lang="en-US" sz="2000" b="0" dirty="0">
                <a:effectLst/>
                <a:latin typeface="Garamond" charset="0"/>
              </a:rPr>
              <a:t>) after combustion</a:t>
            </a:r>
          </a:p>
          <a:p>
            <a:pPr marL="419100" indent="-419100">
              <a:buFont typeface="Arial" charset="0"/>
              <a:buAutoNum type="alphaLcParenR" startAt="2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buFont typeface="Arial" charset="0"/>
              <a:buAutoNum type="alphaLcParenR" startAt="2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buFont typeface="Arial" charset="0"/>
              <a:buAutoNum type="alphaLcParenR" startAt="2"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</p:txBody>
      </p:sp>
      <p:graphicFrame>
        <p:nvGraphicFramePr>
          <p:cNvPr id="1475588" name="Object 4"/>
          <p:cNvGraphicFramePr>
            <a:graphicFrameLocks noChangeAspect="1"/>
          </p:cNvGraphicFramePr>
          <p:nvPr/>
        </p:nvGraphicFramePr>
        <p:xfrm>
          <a:off x="796925" y="1855788"/>
          <a:ext cx="7596188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4" name="Equation" r:id="rId4" imgW="6007100" imgH="2273300" progId="Equation.3">
                  <p:embed/>
                </p:oleObj>
              </mc:Choice>
              <mc:Fallback>
                <p:oleObj name="Equation" r:id="rId4" imgW="6007100" imgH="2273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855788"/>
                        <a:ext cx="7596188" cy="286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5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269635"/>
              </p:ext>
            </p:extLst>
          </p:nvPr>
        </p:nvGraphicFramePr>
        <p:xfrm>
          <a:off x="704850" y="5185128"/>
          <a:ext cx="7123113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5" name="Equation" r:id="rId6" imgW="4902200" imgH="901700" progId="Equation.3">
                  <p:embed/>
                </p:oleObj>
              </mc:Choice>
              <mc:Fallback>
                <p:oleObj name="Equation" r:id="rId6" imgW="49022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185128"/>
                        <a:ext cx="7123113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628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AirCycles4Recips.xls</a:t>
            </a:r>
            <a:endParaRPr lang="en-US"/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4" y="674688"/>
            <a:ext cx="8818701" cy="5803900"/>
          </a:xfrm>
        </p:spPr>
        <p:txBody>
          <a:bodyPr/>
          <a:lstStyle/>
          <a:p>
            <a:r>
              <a:rPr lang="en-US" dirty="0"/>
              <a:t>Work transfer from step </a:t>
            </a:r>
            <a:r>
              <a:rPr lang="en-US" dirty="0" err="1"/>
              <a:t>i</a:t>
            </a:r>
            <a:r>
              <a:rPr lang="en-US" dirty="0"/>
              <a:t> to step i+1</a:t>
            </a:r>
          </a:p>
          <a:p>
            <a:pPr>
              <a:buFont typeface="Wingdings" charset="0"/>
              <a:buNone/>
            </a:pPr>
            <a:r>
              <a:rPr lang="en-US" dirty="0">
                <a:sym typeface="Symbol" charset="0"/>
              </a:rPr>
              <a:t>		W = Q - </a:t>
            </a:r>
            <a:r>
              <a:rPr lang="en-US" dirty="0" err="1">
                <a:sym typeface="Symbol" charset="0"/>
              </a:rPr>
              <a:t>dU</a:t>
            </a:r>
            <a:r>
              <a:rPr lang="en-US" dirty="0">
                <a:sym typeface="Symbol" charset="0"/>
              </a:rPr>
              <a:t> (1</a:t>
            </a:r>
            <a:r>
              <a:rPr lang="en-US" baseline="30000" dirty="0">
                <a:sym typeface="Symbol" charset="0"/>
              </a:rPr>
              <a:t>st</a:t>
            </a:r>
            <a:r>
              <a:rPr lang="en-US" dirty="0">
                <a:sym typeface="Symbol" charset="0"/>
              </a:rPr>
              <a:t> Law of Thermo, conservation of energy)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>
                <a:sym typeface="Symbol" charset="0"/>
              </a:rPr>
              <a:t>		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Q = </a:t>
            </a:r>
            <a:r>
              <a:rPr lang="en-US" dirty="0" err="1">
                <a:solidFill>
                  <a:srgbClr val="008000"/>
                </a:solidFill>
                <a:sym typeface="Symbol" charset="0"/>
              </a:rPr>
              <a:t>C</a:t>
            </a:r>
            <a:r>
              <a:rPr lang="en-US" baseline="-25000" dirty="0" err="1">
                <a:solidFill>
                  <a:srgbClr val="008000"/>
                </a:solidFill>
                <a:sym typeface="Symbol" charset="0"/>
              </a:rPr>
              <a:t>v</a:t>
            </a:r>
            <a:r>
              <a:rPr lang="en-US" b="1" dirty="0" err="1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wall</a:t>
            </a:r>
            <a:r>
              <a:rPr lang="en-US" dirty="0">
                <a:solidFill>
                  <a:srgbClr val="008000"/>
                </a:solidFill>
              </a:rPr>
              <a:t> -T</a:t>
            </a:r>
            <a:r>
              <a:rPr lang="en-US" baseline="-25000" dirty="0">
                <a:solidFill>
                  <a:srgbClr val="008000"/>
                </a:solidFill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) + (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</a:t>
            </a:r>
            <a:r>
              <a:rPr lang="en-US" dirty="0">
                <a:solidFill>
                  <a:srgbClr val="008000"/>
                </a:solidFill>
              </a:rPr>
              <a:t>f)Q</a:t>
            </a:r>
            <a:r>
              <a:rPr lang="en-US" baseline="-25000" dirty="0">
                <a:solidFill>
                  <a:srgbClr val="008000"/>
                </a:solidFill>
              </a:rPr>
              <a:t>R</a:t>
            </a:r>
            <a:r>
              <a:rPr lang="en-US" dirty="0">
                <a:solidFill>
                  <a:srgbClr val="008000"/>
                </a:solidFill>
              </a:rPr>
              <a:t>/</a:t>
            </a:r>
            <a:r>
              <a:rPr lang="en-US" dirty="0" err="1">
                <a:solidFill>
                  <a:srgbClr val="008000"/>
                </a:solidFill>
              </a:rPr>
              <a:t>C</a:t>
            </a:r>
            <a:r>
              <a:rPr lang="en-US" baseline="-25000" dirty="0" err="1">
                <a:solidFill>
                  <a:srgbClr val="008000"/>
                </a:solidFill>
              </a:rPr>
              <a:t>v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solidFill>
                  <a:srgbClr val="008000"/>
                </a:solidFill>
              </a:rPr>
              <a:t>	</a:t>
            </a:r>
            <a:r>
              <a:rPr lang="en-US" sz="2200" dirty="0" err="1">
                <a:solidFill>
                  <a:srgbClr val="008000"/>
                </a:solidFill>
              </a:rPr>
              <a:t>dU</a:t>
            </a:r>
            <a:r>
              <a:rPr lang="en-US" sz="2200" dirty="0">
                <a:solidFill>
                  <a:srgbClr val="008000"/>
                </a:solidFill>
              </a:rPr>
              <a:t> = U</a:t>
            </a:r>
            <a:r>
              <a:rPr lang="en-US" sz="2200" baseline="-25000" dirty="0">
                <a:solidFill>
                  <a:srgbClr val="008000"/>
                </a:solidFill>
              </a:rPr>
              <a:t>i+1</a:t>
            </a:r>
            <a:r>
              <a:rPr lang="en-US" sz="2200" dirty="0">
                <a:solidFill>
                  <a:srgbClr val="008000"/>
                </a:solidFill>
              </a:rPr>
              <a:t> - </a:t>
            </a:r>
            <a:r>
              <a:rPr lang="en-US" sz="2200" dirty="0" err="1">
                <a:solidFill>
                  <a:srgbClr val="008000"/>
                </a:solidFill>
              </a:rPr>
              <a:t>U</a:t>
            </a:r>
            <a:r>
              <a:rPr lang="en-US" sz="2200" baseline="-25000" dirty="0" err="1">
                <a:solidFill>
                  <a:srgbClr val="008000"/>
                </a:solidFill>
              </a:rPr>
              <a:t>i</a:t>
            </a:r>
            <a:r>
              <a:rPr lang="en-US" sz="2200" dirty="0">
                <a:solidFill>
                  <a:srgbClr val="008000"/>
                </a:solidFill>
              </a:rPr>
              <a:t> = </a:t>
            </a:r>
            <a:r>
              <a:rPr lang="en-US" sz="2200" dirty="0" err="1">
                <a:solidFill>
                  <a:srgbClr val="008000"/>
                </a:solidFill>
              </a:rPr>
              <a:t>C</a:t>
            </a:r>
            <a:r>
              <a:rPr lang="en-US" sz="2200" baseline="-25000" dirty="0" err="1">
                <a:solidFill>
                  <a:srgbClr val="008000"/>
                </a:solidFill>
              </a:rPr>
              <a:t>v</a:t>
            </a:r>
            <a:r>
              <a:rPr lang="en-US" sz="2200" dirty="0">
                <a:solidFill>
                  <a:srgbClr val="008000"/>
                </a:solidFill>
              </a:rPr>
              <a:t>(T</a:t>
            </a:r>
            <a:r>
              <a:rPr lang="en-US" sz="2200" baseline="-25000" dirty="0">
                <a:solidFill>
                  <a:srgbClr val="008000"/>
                </a:solidFill>
              </a:rPr>
              <a:t>i+1</a:t>
            </a:r>
            <a:r>
              <a:rPr lang="en-US" sz="2200" dirty="0">
                <a:solidFill>
                  <a:srgbClr val="008000"/>
                </a:solidFill>
              </a:rPr>
              <a:t> - T</a:t>
            </a:r>
            <a:r>
              <a:rPr lang="en-US" sz="2200" baseline="-25000" dirty="0">
                <a:solidFill>
                  <a:srgbClr val="008000"/>
                </a:solidFill>
              </a:rPr>
              <a:t>i</a:t>
            </a:r>
            <a:r>
              <a:rPr lang="en-US" sz="2200" dirty="0">
                <a:solidFill>
                  <a:srgbClr val="008000"/>
                </a:solidFill>
              </a:rPr>
              <a:t>)  (constant C</a:t>
            </a:r>
            <a:r>
              <a:rPr lang="en-US" sz="2200" baseline="-25000" dirty="0">
                <a:solidFill>
                  <a:srgbClr val="008000"/>
                </a:solidFill>
              </a:rPr>
              <a:t>V</a:t>
            </a:r>
            <a:r>
              <a:rPr lang="en-US" sz="2200" dirty="0">
                <a:solidFill>
                  <a:srgbClr val="008000"/>
                </a:solidFill>
              </a:rPr>
              <a:t>)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solidFill>
                  <a:srgbClr val="008000"/>
                </a:solidFill>
              </a:rPr>
              <a:t>	</a:t>
            </a:r>
            <a:r>
              <a:rPr lang="en-US" sz="2200" dirty="0">
                <a:solidFill>
                  <a:srgbClr val="008000"/>
                </a:solidFill>
                <a:sym typeface="Symbol" charset="0"/>
              </a:rPr>
              <a:t></a:t>
            </a:r>
            <a:r>
              <a:rPr lang="en-US" sz="2200" dirty="0">
                <a:solidFill>
                  <a:srgbClr val="008000"/>
                </a:solidFill>
              </a:rPr>
              <a:t>f = increment of fuel burned in current step</a:t>
            </a:r>
            <a:endParaRPr lang="en-US" sz="2200" dirty="0"/>
          </a:p>
          <a:p>
            <a:r>
              <a:rPr lang="en-US" dirty="0"/>
              <a:t>Friction loss is a specified FMEP</a:t>
            </a:r>
          </a:p>
          <a:p>
            <a:r>
              <a:rPr lang="en-US" dirty="0">
                <a:solidFill>
                  <a:srgbClr val="B50014"/>
                </a:solidFill>
              </a:rPr>
              <a:t>Use latest version from AME 436 website - some plots embedded in lecture notes were built with earlier versions </a:t>
            </a:r>
          </a:p>
          <a:p>
            <a:r>
              <a:rPr lang="en-US" dirty="0"/>
              <a:t>Model considers only 1 gas in cylinder - improved model should consider 2 separate gases, burned &amp; unburned, with combustion increasing amount of burned gas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(2</a:t>
            </a:r>
            <a:r>
              <a:rPr lang="en-US" baseline="30000" dirty="0">
                <a:solidFill>
                  <a:srgbClr val="0000FF"/>
                </a:solidFill>
                <a:sym typeface="Symbol" charset="0"/>
              </a:rPr>
              <a:t>nd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significant weakness of AirCycles4Recips.xls)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1272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47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Example - numerical - continued</a:t>
            </a:r>
          </a:p>
        </p:txBody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647700"/>
            <a:ext cx="8696325" cy="5945188"/>
          </a:xfrm>
        </p:spPr>
        <p:txBody>
          <a:bodyPr/>
          <a:lstStyle/>
          <a:p>
            <a:pPr marL="419100" indent="-419100">
              <a:lnSpc>
                <a:spcPct val="90000"/>
              </a:lnSpc>
              <a:buFont typeface="Arial" charset="0"/>
              <a:buAutoNum type="alphaLcParenR" startAt="3"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effectLst/>
                <a:latin typeface="Garamond" charset="0"/>
              </a:rPr>
              <a:t>Temperature (T</a:t>
            </a:r>
            <a:r>
              <a:rPr lang="en-US" sz="2000" b="0" baseline="-25000" dirty="0">
                <a:effectLst/>
                <a:latin typeface="Garamond" charset="0"/>
              </a:rPr>
              <a:t>5</a:t>
            </a:r>
            <a:r>
              <a:rPr lang="en-US" sz="2000" b="0" dirty="0">
                <a:effectLst/>
                <a:latin typeface="Garamond" charset="0"/>
              </a:rPr>
              <a:t>) and pressure (P</a:t>
            </a:r>
            <a:r>
              <a:rPr lang="en-US" sz="2000" b="0" baseline="-25000" dirty="0">
                <a:effectLst/>
                <a:latin typeface="Garamond" charset="0"/>
              </a:rPr>
              <a:t>5</a:t>
            </a:r>
            <a:r>
              <a:rPr lang="en-US" sz="2000" b="0" dirty="0">
                <a:effectLst/>
                <a:latin typeface="Garamond" charset="0"/>
              </a:rPr>
              <a:t>) after expansion, and the expansion work per kg of mixture</a:t>
            </a:r>
          </a:p>
          <a:p>
            <a:pPr marL="419100" indent="-419100">
              <a:lnSpc>
                <a:spcPct val="9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lnSpc>
                <a:spcPct val="9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lnSpc>
                <a:spcPct val="9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lnSpc>
                <a:spcPct val="9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lnSpc>
                <a:spcPct val="9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lnSpc>
                <a:spcPct val="9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lnSpc>
                <a:spcPct val="9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lnSpc>
                <a:spcPct val="9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lnSpc>
                <a:spcPct val="9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  <a:p>
            <a:pPr marL="419100" indent="-419100">
              <a:lnSpc>
                <a:spcPct val="90000"/>
              </a:lnSpc>
              <a:buFont typeface="Arial" charset="0"/>
              <a:buAutoNum type="alphaLcParenR" startAt="4"/>
              <a:tabLst>
                <a:tab pos="571500" algn="l"/>
                <a:tab pos="1092200" algn="l"/>
                <a:tab pos="1595438" algn="l"/>
              </a:tabLst>
            </a:pPr>
            <a:r>
              <a:rPr lang="en-US" sz="2000" b="0" dirty="0">
                <a:effectLst/>
                <a:latin typeface="Garamond" charset="0"/>
              </a:rPr>
              <a:t>Net work per kg of mixture (don</a:t>
            </a:r>
            <a:r>
              <a:rPr lang="fr-FR" altLang="ja-JP" sz="2000" b="0" dirty="0">
                <a:effectLst/>
                <a:latin typeface="Garamond" charset="0"/>
              </a:rPr>
              <a:t>'</a:t>
            </a:r>
            <a:r>
              <a:rPr lang="en-US" sz="2000" b="0" dirty="0">
                <a:effectLst/>
                <a:latin typeface="Garamond" charset="0"/>
              </a:rPr>
              <a:t>t forget about the throttling loss!)</a:t>
            </a:r>
          </a:p>
          <a:p>
            <a:pPr marL="419100" indent="-419100" algn="just">
              <a:lnSpc>
                <a:spcPct val="90000"/>
              </a:lnSpc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</a:endParaRPr>
          </a:p>
          <a:p>
            <a:pPr marL="419100" indent="-419100" algn="just">
              <a:lnSpc>
                <a:spcPct val="90000"/>
              </a:lnSpc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</a:endParaRPr>
          </a:p>
          <a:p>
            <a:pPr marL="419100" indent="-419100" algn="just">
              <a:lnSpc>
                <a:spcPct val="90000"/>
              </a:lnSpc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</a:endParaRPr>
          </a:p>
          <a:p>
            <a:pPr marL="419100" indent="-419100">
              <a:lnSpc>
                <a:spcPct val="90000"/>
              </a:lnSpc>
              <a:buFont typeface="Arial" charset="0"/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sz="2000" b="0" dirty="0">
              <a:effectLst/>
              <a:latin typeface="Garamond" charset="0"/>
            </a:endParaRPr>
          </a:p>
        </p:txBody>
      </p:sp>
      <p:graphicFrame>
        <p:nvGraphicFramePr>
          <p:cNvPr id="1477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96895"/>
              </p:ext>
            </p:extLst>
          </p:nvPr>
        </p:nvGraphicFramePr>
        <p:xfrm>
          <a:off x="678391" y="1351315"/>
          <a:ext cx="67691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8" name="Equation" r:id="rId4" imgW="4457700" imgH="1612900" progId="Equation.3">
                  <p:embed/>
                </p:oleObj>
              </mc:Choice>
              <mc:Fallback>
                <p:oleObj name="Equation" r:id="rId4" imgW="4457700" imgH="161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91" y="1351315"/>
                        <a:ext cx="6769100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7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04978"/>
              </p:ext>
            </p:extLst>
          </p:nvPr>
        </p:nvGraphicFramePr>
        <p:xfrm>
          <a:off x="504825" y="4304066"/>
          <a:ext cx="8494713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9" name="Equation" r:id="rId6" imgW="6019800" imgH="1117600" progId="Equation.3">
                  <p:embed/>
                </p:oleObj>
              </mc:Choice>
              <mc:Fallback>
                <p:oleObj name="Equation" r:id="rId6" imgW="60198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4304066"/>
                        <a:ext cx="8494713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4578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dirty="0"/>
              <a:t>Example - numerical - concluded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647700"/>
            <a:ext cx="8696325" cy="5945188"/>
          </a:xfrm>
        </p:spPr>
        <p:txBody>
          <a:bodyPr/>
          <a:lstStyle/>
          <a:p>
            <a:pPr marL="419100" indent="-419100">
              <a:buFont typeface="Arial" charset="0"/>
              <a:buAutoNum type="alphaLcParenR" startAt="5"/>
              <a:tabLst>
                <a:tab pos="571500" algn="l"/>
                <a:tab pos="1092200" algn="l"/>
                <a:tab pos="1595438" algn="l"/>
              </a:tabLst>
            </a:pPr>
            <a:r>
              <a:rPr lang="en-US" b="0" dirty="0">
                <a:effectLst/>
                <a:latin typeface="Garamond" charset="0"/>
              </a:rPr>
              <a:t>Thermal efficiency</a:t>
            </a:r>
          </a:p>
          <a:p>
            <a:pPr marL="419100" indent="-419100">
              <a:buFont typeface="Arial" charset="0"/>
              <a:buAutoNum type="alphaLcParenR" startAt="5"/>
              <a:tabLst>
                <a:tab pos="571500" algn="l"/>
                <a:tab pos="1092200" algn="l"/>
                <a:tab pos="1595438" algn="l"/>
              </a:tabLst>
            </a:pPr>
            <a:endParaRPr lang="en-US" b="0" dirty="0">
              <a:effectLst/>
              <a:latin typeface="Garamond" charset="0"/>
            </a:endParaRPr>
          </a:p>
          <a:p>
            <a:pPr marL="419100" indent="-419100">
              <a:buFont typeface="Arial" charset="0"/>
              <a:buAutoNum type="alphaLcParenR" startAt="5"/>
              <a:tabLst>
                <a:tab pos="571500" algn="l"/>
                <a:tab pos="1092200" algn="l"/>
                <a:tab pos="1595438" algn="l"/>
              </a:tabLst>
            </a:pPr>
            <a:endParaRPr lang="en-US" b="0" dirty="0">
              <a:effectLst/>
              <a:latin typeface="Garamond" charset="0"/>
            </a:endParaRPr>
          </a:p>
          <a:p>
            <a:pPr marL="419100" indent="-419100">
              <a:buFont typeface="Arial" charset="0"/>
              <a:buAutoNum type="alphaLcParenR" startAt="5"/>
              <a:tabLst>
                <a:tab pos="571500" algn="l"/>
                <a:tab pos="1092200" algn="l"/>
                <a:tab pos="1595438" algn="l"/>
              </a:tabLst>
            </a:pPr>
            <a:endParaRPr lang="en-US" b="0" dirty="0">
              <a:effectLst/>
              <a:latin typeface="Garamond" charset="0"/>
            </a:endParaRPr>
          </a:p>
          <a:p>
            <a:pPr marL="419100" indent="-419100">
              <a:buFont typeface="Arial" charset="0"/>
              <a:buAutoNum type="alphaLcParenR" startAt="5"/>
              <a:tabLst>
                <a:tab pos="571500" algn="l"/>
                <a:tab pos="1092200" algn="l"/>
                <a:tab pos="1595438" algn="l"/>
              </a:tabLst>
            </a:pPr>
            <a:endParaRPr lang="en-US" b="0" dirty="0">
              <a:effectLst/>
              <a:latin typeface="Garamond" charset="0"/>
            </a:endParaRPr>
          </a:p>
          <a:p>
            <a:pPr marL="419100" indent="-419100">
              <a:buFont typeface="Arial" charset="0"/>
              <a:buAutoNum type="alphaLcParenR" startAt="5"/>
              <a:tabLst>
                <a:tab pos="571500" algn="l"/>
                <a:tab pos="1092200" algn="l"/>
                <a:tab pos="1595438" algn="l"/>
              </a:tabLst>
            </a:pPr>
            <a:endParaRPr lang="en-US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 startAt="6"/>
              <a:tabLst>
                <a:tab pos="571500" algn="l"/>
                <a:tab pos="1092200" algn="l"/>
                <a:tab pos="1595438" algn="l"/>
              </a:tabLst>
            </a:pPr>
            <a:r>
              <a:rPr lang="en-US" b="0" dirty="0">
                <a:effectLst/>
                <a:latin typeface="Garamond" charset="0"/>
              </a:rPr>
              <a:t>IMEP</a:t>
            </a:r>
          </a:p>
          <a:p>
            <a:pPr marL="419100" indent="-419100" algn="just">
              <a:buFont typeface="Arial" charset="0"/>
              <a:buAutoNum type="alphaLcParenR" startAt="6"/>
              <a:tabLst>
                <a:tab pos="571500" algn="l"/>
                <a:tab pos="1092200" algn="l"/>
                <a:tab pos="1595438" algn="l"/>
              </a:tabLst>
            </a:pPr>
            <a:endParaRPr lang="en-US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 startAt="6"/>
              <a:tabLst>
                <a:tab pos="571500" algn="l"/>
                <a:tab pos="1092200" algn="l"/>
                <a:tab pos="1595438" algn="l"/>
              </a:tabLst>
            </a:pPr>
            <a:endParaRPr lang="en-US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 startAt="6"/>
              <a:tabLst>
                <a:tab pos="571500" algn="l"/>
                <a:tab pos="1092200" algn="l"/>
                <a:tab pos="1595438" algn="l"/>
              </a:tabLst>
            </a:pPr>
            <a:endParaRPr lang="en-US" b="0" dirty="0">
              <a:effectLst/>
              <a:latin typeface="Garamond" charset="0"/>
            </a:endParaRPr>
          </a:p>
          <a:p>
            <a:pPr marL="0" indent="0" algn="just">
              <a:buNone/>
              <a:tabLst>
                <a:tab pos="571500" algn="l"/>
                <a:tab pos="1092200" algn="l"/>
                <a:tab pos="1595438" algn="l"/>
              </a:tabLst>
            </a:pPr>
            <a:endParaRPr lang="en-US" b="0" dirty="0">
              <a:effectLst/>
              <a:latin typeface="Garamond" charset="0"/>
            </a:endParaRPr>
          </a:p>
          <a:p>
            <a:pPr marL="419100" indent="-419100" algn="just">
              <a:buFont typeface="Arial" charset="0"/>
              <a:buAutoNum type="alphaLcParenR" startAt="6"/>
              <a:tabLst>
                <a:tab pos="571500" algn="l"/>
                <a:tab pos="1092200" algn="l"/>
                <a:tab pos="1595438" algn="l"/>
              </a:tabLst>
            </a:pPr>
            <a:r>
              <a:rPr lang="en-US" b="0" dirty="0">
                <a:effectLst/>
                <a:latin typeface="Garamond" charset="0"/>
              </a:rPr>
              <a:t>Temperature of exhaust gas after </a:t>
            </a:r>
            <a:r>
              <a:rPr lang="en-US" b="0" dirty="0" err="1">
                <a:effectLst/>
                <a:latin typeface="Garamond" charset="0"/>
              </a:rPr>
              <a:t>blowdown</a:t>
            </a:r>
            <a:endParaRPr lang="en-US" b="0" dirty="0">
              <a:effectLst/>
              <a:latin typeface="Garamond" charset="0"/>
            </a:endParaRPr>
          </a:p>
        </p:txBody>
      </p:sp>
      <p:graphicFrame>
        <p:nvGraphicFramePr>
          <p:cNvPr id="1479684" name="Object 4"/>
          <p:cNvGraphicFramePr>
            <a:graphicFrameLocks noChangeAspect="1"/>
          </p:cNvGraphicFramePr>
          <p:nvPr/>
        </p:nvGraphicFramePr>
        <p:xfrm>
          <a:off x="746125" y="1155700"/>
          <a:ext cx="7986713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6" name="Equation" r:id="rId4" imgW="4826000" imgH="850900" progId="Equation.3">
                  <p:embed/>
                </p:oleObj>
              </mc:Choice>
              <mc:Fallback>
                <p:oleObj name="Equation" r:id="rId4" imgW="48260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155700"/>
                        <a:ext cx="7986713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9685" name="Object 5"/>
          <p:cNvGraphicFramePr>
            <a:graphicFrameLocks noChangeAspect="1"/>
          </p:cNvGraphicFramePr>
          <p:nvPr/>
        </p:nvGraphicFramePr>
        <p:xfrm>
          <a:off x="720725" y="3055938"/>
          <a:ext cx="7685088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7" name="Equation" r:id="rId6" imgW="5156200" imgH="1054100" progId="Equation.3">
                  <p:embed/>
                </p:oleObj>
              </mc:Choice>
              <mc:Fallback>
                <p:oleObj name="Equation" r:id="rId6" imgW="51562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055938"/>
                        <a:ext cx="7685088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9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491373"/>
              </p:ext>
            </p:extLst>
          </p:nvPr>
        </p:nvGraphicFramePr>
        <p:xfrm>
          <a:off x="635000" y="5080883"/>
          <a:ext cx="66929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8" name="Equation" r:id="rId8" imgW="4406900" imgH="749300" progId="Equation.3">
                  <p:embed/>
                </p:oleObj>
              </mc:Choice>
              <mc:Fallback>
                <p:oleObj name="Equation" r:id="rId8" imgW="44069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5080883"/>
                        <a:ext cx="6692900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4361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"</a:t>
            </a:r>
            <a:r>
              <a:rPr lang="en-US" dirty="0"/>
              <a:t>Real</a:t>
            </a:r>
            <a:r>
              <a:rPr lang="en-US" altLang="ja-JP" dirty="0"/>
              <a:t>"</a:t>
            </a:r>
            <a:r>
              <a:rPr lang="en-US" dirty="0"/>
              <a:t> cycles differ from ideal cycles in ways that significantly affect performance predictions</a:t>
            </a:r>
          </a:p>
          <a:p>
            <a:pPr lvl="1"/>
            <a:r>
              <a:rPr lang="en-US" dirty="0"/>
              <a:t>Irreversible compression/expansion lowers </a:t>
            </a:r>
            <a:r>
              <a:rPr lang="en-US" dirty="0">
                <a:sym typeface="Symbol" charset="0"/>
              </a:rPr>
              <a:t></a:t>
            </a:r>
            <a:endParaRPr lang="en-US" dirty="0"/>
          </a:p>
          <a:p>
            <a:pPr lvl="2"/>
            <a:r>
              <a:rPr lang="en-US" dirty="0"/>
              <a:t>More </a:t>
            </a:r>
            <a:r>
              <a:rPr lang="en-US" dirty="0">
                <a:sym typeface="Symbol" charset="0"/>
              </a:rPr>
              <a:t>T (thus more work) during compression</a:t>
            </a:r>
          </a:p>
          <a:p>
            <a:pPr lvl="2"/>
            <a:r>
              <a:rPr lang="en-US" dirty="0"/>
              <a:t>Less </a:t>
            </a:r>
            <a:r>
              <a:rPr lang="en-US" dirty="0">
                <a:sym typeface="Symbol" charset="0"/>
              </a:rPr>
              <a:t>T (thus less work) during expansion</a:t>
            </a:r>
            <a:endParaRPr lang="en-US" dirty="0"/>
          </a:p>
          <a:p>
            <a:pPr lvl="1"/>
            <a:r>
              <a:rPr lang="en-US" dirty="0"/>
              <a:t>Heat transfer to gas during cycle - sounds good, but it takes more work to compress a hot gas than a cold gas, lowers </a:t>
            </a:r>
            <a:r>
              <a:rPr lang="en-US" dirty="0">
                <a:sym typeface="Symbol" charset="0"/>
              </a:rPr>
              <a:t>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Finite burn time</a:t>
            </a:r>
          </a:p>
          <a:p>
            <a:pPr lvl="2"/>
            <a:r>
              <a:rPr lang="en-US" dirty="0"/>
              <a:t>Best </a:t>
            </a:r>
            <a:r>
              <a:rPr lang="en-US" dirty="0">
                <a:sym typeface="Symbol" charset="0"/>
              </a:rPr>
              <a:t></a:t>
            </a:r>
            <a:r>
              <a:rPr lang="en-US" dirty="0"/>
              <a:t> when burning occurs at min. v or max. P </a:t>
            </a:r>
            <a:r>
              <a:rPr lang="en-US" dirty="0">
                <a:sym typeface="Symbol" charset="0"/>
              </a:rPr>
              <a:t> max. T</a:t>
            </a:r>
            <a:endParaRPr lang="en-US" dirty="0"/>
          </a:p>
          <a:p>
            <a:pPr lvl="1"/>
            <a:r>
              <a:rPr lang="en-US" dirty="0"/>
              <a:t>Exhaust residual - hot exhaust gas mixing with fresh intake gas decreases </a:t>
            </a:r>
            <a:r>
              <a:rPr lang="en-US" dirty="0">
                <a:sym typeface="Symbol" charset="0"/>
              </a:rPr>
              <a:t> (increases specific volume v = 1/</a:t>
            </a:r>
            <a:r>
              <a:rPr lang="en-US" altLang="ja-JP" dirty="0">
                <a:sym typeface="Symbol" charset="0"/>
              </a:rPr>
              <a:t></a:t>
            </a:r>
            <a:r>
              <a:rPr lang="en-US" dirty="0">
                <a:sym typeface="Symbol" charset="0"/>
              </a:rPr>
              <a:t>) decreasing power (though not necessarily )</a:t>
            </a:r>
            <a:endParaRPr lang="en-US" dirty="0"/>
          </a:p>
          <a:p>
            <a:pPr lvl="1"/>
            <a:r>
              <a:rPr lang="en-US" dirty="0"/>
              <a:t>Friction – doesn’t affect states of gas, but affects </a:t>
            </a:r>
            <a:r>
              <a:rPr lang="en-US" u="sng" dirty="0"/>
              <a:t>net</a:t>
            </a:r>
            <a:r>
              <a:rPr lang="en-US" dirty="0"/>
              <a:t> Power &amp; </a:t>
            </a:r>
            <a:r>
              <a:rPr lang="en-US" dirty="0">
                <a:sym typeface="Symbol" charset="0"/>
              </a:rPr>
              <a:t></a:t>
            </a:r>
            <a:endParaRPr lang="en-US" dirty="0"/>
          </a:p>
          <a:p>
            <a:r>
              <a:rPr lang="en-US" dirty="0"/>
              <a:t>Since engines are essentially air processors, any factor that limits air flow limits power</a:t>
            </a:r>
          </a:p>
        </p:txBody>
      </p:sp>
    </p:spTree>
    <p:extLst>
      <p:ext uri="{BB962C8B-B14F-4D97-AF65-F5344CB8AC3E}">
        <p14:creationId xmlns:p14="http://schemas.microsoft.com/office/powerpoint/2010/main" val="4011254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AirCycles4Recips.xls - intake process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640" y="570133"/>
            <a:ext cx="8686800" cy="5880100"/>
          </a:xfrm>
        </p:spPr>
        <p:txBody>
          <a:bodyPr/>
          <a:lstStyle/>
          <a:p>
            <a:r>
              <a:rPr lang="en-US" dirty="0">
                <a:solidFill>
                  <a:srgbClr val="B50014"/>
                </a:solidFill>
              </a:rPr>
              <a:t>Intake</a:t>
            </a:r>
            <a:r>
              <a:rPr lang="en-US" dirty="0"/>
              <a:t> process spread across 25 Excel cells (</a:t>
            </a:r>
            <a:r>
              <a:rPr lang="en-US" dirty="0" err="1"/>
              <a:t>i</a:t>
            </a:r>
            <a:r>
              <a:rPr lang="en-US" dirty="0"/>
              <a:t> = 1, 2, </a:t>
            </a:r>
            <a:r>
              <a:rPr lang="mr-IN" dirty="0"/>
              <a:t>…</a:t>
            </a:r>
            <a:r>
              <a:rPr lang="en-US" dirty="0"/>
              <a:t> 25) ;  1/25 of total cylinder volume increase in each successive cell</a:t>
            </a:r>
          </a:p>
          <a:p>
            <a:r>
              <a:rPr lang="en-US" dirty="0"/>
              <a:t>Pressure </a:t>
            </a:r>
            <a:r>
              <a:rPr lang="en-US" dirty="0" err="1"/>
              <a:t>P</a:t>
            </a:r>
            <a:r>
              <a:rPr lang="en-US" baseline="-25000" dirty="0" err="1"/>
              <a:t>intake</a:t>
            </a:r>
            <a:r>
              <a:rPr lang="en-US" dirty="0"/>
              <a:t> &amp; specific volume </a:t>
            </a:r>
            <a:r>
              <a:rPr lang="en-US" dirty="0" err="1"/>
              <a:t>v</a:t>
            </a:r>
            <a:r>
              <a:rPr lang="en-US" baseline="-25000" dirty="0" err="1"/>
              <a:t>intake</a:t>
            </a:r>
            <a:r>
              <a:rPr lang="en-US" dirty="0"/>
              <a:t> assumed constant</a:t>
            </a:r>
          </a:p>
          <a:p>
            <a:r>
              <a:rPr lang="en-US" dirty="0"/>
              <a:t>In first row of intake process</a:t>
            </a:r>
          </a:p>
          <a:p>
            <a:pPr lvl="1"/>
            <a:r>
              <a:rPr lang="en-US" dirty="0"/>
              <a:t>If "Exhaust Residual" = FALSE then </a:t>
            </a:r>
            <a:r>
              <a:rPr lang="en-US" altLang="ja-JP" dirty="0"/>
              <a:t>T = </a:t>
            </a:r>
            <a:r>
              <a:rPr lang="en-US" altLang="ja-JP" dirty="0" err="1"/>
              <a:t>T</a:t>
            </a:r>
            <a:r>
              <a:rPr lang="en-US" altLang="ja-JP" baseline="-25000" dirty="0" err="1"/>
              <a:t>intake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/>
              <a:t>If "Exhaust Residual" = TRUE then </a:t>
            </a:r>
            <a:r>
              <a:rPr lang="en-US" dirty="0"/>
              <a:t>T = final exhaust temperature after expansion, </a:t>
            </a:r>
            <a:r>
              <a:rPr lang="en-US" dirty="0" err="1"/>
              <a:t>blowdown</a:t>
            </a:r>
            <a:r>
              <a:rPr lang="en-US" dirty="0"/>
              <a:t>, and intake start</a:t>
            </a:r>
          </a:p>
          <a:p>
            <a:r>
              <a:rPr lang="en-US" dirty="0"/>
              <a:t>If "Exhaust residual" = TRUE, iteration required since the exhaust temperature is not known until the end of the cycle; use SOLVE button to update solution after changing any input parameter (otherwise SOLVE button does nothing)</a:t>
            </a:r>
          </a:p>
          <a:p>
            <a:r>
              <a:rPr lang="en-US" dirty="0"/>
              <a:t>After first row </a:t>
            </a:r>
            <a:r>
              <a:rPr lang="en-US" dirty="0" err="1"/>
              <a:t>T</a:t>
            </a:r>
            <a:r>
              <a:rPr lang="en-US" baseline="-25000" dirty="0" err="1"/>
              <a:t>intake</a:t>
            </a:r>
            <a:r>
              <a:rPr lang="en-US" dirty="0"/>
              <a:t> = T of the fresh gas but it mixes with gas already in cylinder that has different T due to heat loss /gain; mixed gas T conserves internal energy of fresh + existing charge:</a:t>
            </a:r>
          </a:p>
          <a:p>
            <a:pPr>
              <a:lnSpc>
                <a:spcPct val="130000"/>
              </a:lnSpc>
              <a:buFont typeface="Wingdings" charset="0"/>
              <a:buNone/>
            </a:pPr>
            <a:r>
              <a:rPr lang="en-US" sz="2000" dirty="0"/>
              <a:t>		</a:t>
            </a:r>
            <a:r>
              <a:rPr lang="en-US" dirty="0">
                <a:solidFill>
                  <a:schemeClr val="accent2"/>
                </a:solidFill>
              </a:rPr>
              <a:t>(m</a:t>
            </a:r>
            <a:r>
              <a:rPr lang="en-US" baseline="-25000" dirty="0">
                <a:solidFill>
                  <a:schemeClr val="accent2"/>
                </a:solidFill>
              </a:rPr>
              <a:t>i+1</a:t>
            </a:r>
            <a:r>
              <a:rPr lang="en-US" dirty="0">
                <a:solidFill>
                  <a:schemeClr val="accent2"/>
                </a:solidFill>
              </a:rPr>
              <a:t>)C</a:t>
            </a:r>
            <a:r>
              <a:rPr lang="en-US" baseline="-25000" dirty="0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baseline="-25000" dirty="0">
                <a:solidFill>
                  <a:schemeClr val="accent2"/>
                </a:solidFill>
              </a:rPr>
              <a:t>i+1</a:t>
            </a:r>
            <a:r>
              <a:rPr lang="en-US" dirty="0">
                <a:solidFill>
                  <a:schemeClr val="accent2"/>
                </a:solidFill>
              </a:rPr>
              <a:t> = </a:t>
            </a:r>
            <a:r>
              <a:rPr lang="en-US" dirty="0" err="1">
                <a:solidFill>
                  <a:schemeClr val="accent2"/>
                </a:solidFill>
              </a:rPr>
              <a:t>m</a:t>
            </a:r>
            <a:r>
              <a:rPr lang="en-US" baseline="-25000" dirty="0" err="1">
                <a:solidFill>
                  <a:schemeClr val="accent2"/>
                </a:solidFill>
              </a:rPr>
              <a:t>i</a:t>
            </a:r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</a:rPr>
              <a:t>v</a:t>
            </a:r>
            <a:r>
              <a:rPr lang="en-US" dirty="0" err="1">
                <a:solidFill>
                  <a:schemeClr val="accent2"/>
                </a:solidFill>
              </a:rPr>
              <a:t>T</a:t>
            </a:r>
            <a:r>
              <a:rPr lang="en-US" baseline="-25000" dirty="0" err="1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</a:t>
            </a:r>
            <a:r>
              <a:rPr lang="en-US" dirty="0" err="1">
                <a:solidFill>
                  <a:schemeClr val="accent2"/>
                </a:solidFill>
              </a:rPr>
              <a:t>mC</a:t>
            </a:r>
            <a:r>
              <a:rPr lang="en-US" baseline="-25000" dirty="0" err="1">
                <a:solidFill>
                  <a:schemeClr val="accent2"/>
                </a:solidFill>
              </a:rPr>
              <a:t>v</a:t>
            </a:r>
            <a:r>
              <a:rPr lang="en-US" dirty="0" err="1">
                <a:solidFill>
                  <a:schemeClr val="accent2"/>
                </a:solidFill>
              </a:rPr>
              <a:t>T</a:t>
            </a:r>
            <a:r>
              <a:rPr lang="en-US" baseline="-25000" dirty="0" err="1">
                <a:solidFill>
                  <a:schemeClr val="accent2"/>
                </a:solidFill>
              </a:rPr>
              <a:t>intake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Font typeface="Wingdings" charset="0"/>
              <a:buNone/>
            </a:pPr>
            <a:r>
              <a:rPr lang="en-US" dirty="0"/>
              <a:t>		where </a:t>
            </a:r>
            <a:r>
              <a:rPr lang="en-US" dirty="0">
                <a:sym typeface="Symbol" charset="0"/>
              </a:rPr>
              <a:t></a:t>
            </a:r>
            <a:r>
              <a:rPr lang="en-US" dirty="0"/>
              <a:t>m = m</a:t>
            </a:r>
            <a:r>
              <a:rPr lang="en-US" baseline="-25000" dirty="0"/>
              <a:t>i+1</a:t>
            </a:r>
            <a:r>
              <a:rPr lang="en-US" dirty="0"/>
              <a:t> - m</a:t>
            </a:r>
            <a:r>
              <a:rPr lang="en-US" baseline="-25000" dirty="0"/>
              <a:t>i</a:t>
            </a:r>
            <a:r>
              <a:rPr lang="en-US" dirty="0"/>
              <a:t> = (V</a:t>
            </a:r>
            <a:r>
              <a:rPr lang="en-US" baseline="-25000" dirty="0"/>
              <a:t>i+1</a:t>
            </a:r>
            <a:r>
              <a:rPr lang="en-US" dirty="0"/>
              <a:t>-V</a:t>
            </a:r>
            <a:r>
              <a:rPr lang="en-US" baseline="-25000" dirty="0"/>
              <a:t>i</a:t>
            </a:r>
            <a:r>
              <a:rPr lang="en-US" dirty="0"/>
              <a:t>)/</a:t>
            </a:r>
            <a:r>
              <a:rPr lang="en-US" dirty="0" err="1">
                <a:sym typeface="Symbol" charset="0"/>
              </a:rPr>
              <a:t>v</a:t>
            </a:r>
            <a:r>
              <a:rPr lang="en-US" baseline="-25000" dirty="0" err="1"/>
              <a:t>intake</a:t>
            </a:r>
            <a:r>
              <a:rPr lang="en-US" dirty="0"/>
              <a:t> = (V</a:t>
            </a:r>
            <a:r>
              <a:rPr lang="en-US" baseline="-25000" dirty="0"/>
              <a:t>i+1</a:t>
            </a:r>
            <a:r>
              <a:rPr lang="en-US" dirty="0"/>
              <a:t>-V</a:t>
            </a:r>
            <a:r>
              <a:rPr lang="en-US" baseline="-25000" dirty="0"/>
              <a:t>i</a:t>
            </a:r>
            <a:r>
              <a:rPr lang="en-US" dirty="0"/>
              <a:t>)/(</a:t>
            </a:r>
            <a:r>
              <a:rPr lang="en-US" dirty="0" err="1"/>
              <a:t>RT</a:t>
            </a:r>
            <a:r>
              <a:rPr lang="en-US" baseline="-25000" dirty="0" err="1"/>
              <a:t>intake</a:t>
            </a:r>
            <a:r>
              <a:rPr lang="en-US" dirty="0"/>
              <a:t>/ </a:t>
            </a:r>
            <a:r>
              <a:rPr lang="en-US" dirty="0" err="1"/>
              <a:t>P</a:t>
            </a:r>
            <a:r>
              <a:rPr lang="en-US" baseline="-25000" dirty="0" err="1"/>
              <a:t>intake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999428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AirCycles4Recips.xls - compression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603238"/>
            <a:ext cx="8856663" cy="5880100"/>
          </a:xfrm>
        </p:spPr>
        <p:txBody>
          <a:bodyPr/>
          <a:lstStyle/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>
                <a:solidFill>
                  <a:srgbClr val="B50014"/>
                </a:solidFill>
              </a:rPr>
              <a:t>Compression</a:t>
            </a:r>
            <a:r>
              <a:rPr lang="en-US" dirty="0"/>
              <a:t> spread across 25 cells; 1/25 of total cylinder volume decrease in each successive cell</a:t>
            </a:r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Done in two steps:</a:t>
            </a:r>
          </a:p>
          <a:p>
            <a:pPr marL="749300" lvl="1" indent="-342900">
              <a:buFont typeface="Time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2200" dirty="0"/>
              <a:t>(1) Wall heat transfer at constant volume</a:t>
            </a:r>
          </a:p>
          <a:p>
            <a:pPr marL="749300" lvl="1" indent="-342900">
              <a:buFont typeface="Times" charset="0"/>
              <a:buNone/>
              <a:tabLst>
                <a:tab pos="292100" algn="l"/>
                <a:tab pos="571500" algn="l"/>
                <a:tab pos="1092200" algn="l"/>
              </a:tabLst>
            </a:pPr>
            <a:endParaRPr lang="en-US" sz="2200" dirty="0"/>
          </a:p>
          <a:p>
            <a:pPr marL="749300" lvl="1" indent="-342900">
              <a:buFont typeface="Time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2200" dirty="0"/>
              <a:t>(2) Adiabatic compression according to the usual PV</a:t>
            </a:r>
            <a:r>
              <a:rPr lang="en-US" sz="2200" baseline="30000" dirty="0">
                <a:sym typeface="Symbol" charset="0"/>
              </a:rPr>
              <a:t></a:t>
            </a:r>
            <a:r>
              <a:rPr lang="en-US" sz="2200" dirty="0"/>
              <a:t> relations; may be irreversible according to (see lecture 7, pages 17-18)</a:t>
            </a:r>
          </a:p>
          <a:p>
            <a:pPr marL="749300" lvl="1" indent="-342900">
              <a:lnSpc>
                <a:spcPct val="140000"/>
              </a:lnSpc>
              <a:buFont typeface="Times" charset="0"/>
              <a:buNone/>
              <a:tabLst>
                <a:tab pos="292100" algn="l"/>
                <a:tab pos="571500" algn="l"/>
                <a:tab pos="1092200" algn="l"/>
              </a:tabLst>
            </a:pPr>
            <a:endParaRPr lang="en-US" sz="2200" dirty="0"/>
          </a:p>
          <a:p>
            <a:pPr marL="749300" lvl="1" indent="-342900">
              <a:lnSpc>
                <a:spcPct val="80000"/>
              </a:lnSpc>
              <a:buFont typeface="Times" charset="0"/>
              <a:buNone/>
              <a:tabLst>
                <a:tab pos="292100" algn="l"/>
                <a:tab pos="571500" algn="l"/>
                <a:tab pos="1092200" algn="l"/>
              </a:tabLst>
            </a:pPr>
            <a:endParaRPr lang="en-US" sz="2200" dirty="0"/>
          </a:p>
          <a:p>
            <a:pPr marL="381000" indent="-381000"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dirty="0">
                <a:sym typeface="Symbol" charset="0"/>
              </a:rPr>
              <a:t>			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</a:t>
            </a:r>
            <a:r>
              <a:rPr lang="en-US" baseline="-25000" dirty="0">
                <a:solidFill>
                  <a:srgbClr val="008000"/>
                </a:solidFill>
                <a:sym typeface="Symbol" charset="0"/>
              </a:rPr>
              <a:t>comp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 = 1 </a:t>
            </a:r>
            <a:r>
              <a:rPr lang="en-US" altLang="ja-JP" dirty="0">
                <a:solidFill>
                  <a:srgbClr val="008000"/>
                </a:solidFill>
                <a:sym typeface="Symbol"/>
              </a:rPr>
              <a:t>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 reversible adiabatic process</a:t>
            </a:r>
            <a:endParaRPr lang="en-US" dirty="0"/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Compression ends at volume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+ 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*</a:t>
            </a:r>
            <a:r>
              <a:rPr lang="en-US" dirty="0" err="1"/>
              <a:t>BurnStart</a:t>
            </a:r>
            <a:r>
              <a:rPr lang="en-US" dirty="0"/>
              <a:t>, where </a:t>
            </a:r>
            <a:r>
              <a:rPr lang="en-US" dirty="0" err="1"/>
              <a:t>BurnStart</a:t>
            </a:r>
            <a:r>
              <a:rPr lang="en-US" dirty="0"/>
              <a:t> is a specified number (0 ≤ </a:t>
            </a:r>
            <a:r>
              <a:rPr lang="en-US" dirty="0" err="1"/>
              <a:t>BurnStart</a:t>
            </a:r>
            <a:r>
              <a:rPr lang="en-US" dirty="0"/>
              <a:t> &lt; 1)</a:t>
            </a:r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 err="1"/>
              <a:t>BurnStart</a:t>
            </a:r>
            <a:r>
              <a:rPr lang="en-US" dirty="0"/>
              <a:t> must be ≥ 0, i.e. combustion must start at or before minimum volume (a limitation of the spreadsheet, not a fundamental limitation of cycles)</a:t>
            </a:r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If </a:t>
            </a:r>
            <a:r>
              <a:rPr lang="en-US" dirty="0" err="1"/>
              <a:t>BurnStart</a:t>
            </a:r>
            <a:r>
              <a:rPr lang="en-US" dirty="0"/>
              <a:t> &gt; 0, some compression occurs during heat addition step (next…)</a:t>
            </a:r>
          </a:p>
        </p:txBody>
      </p:sp>
      <p:graphicFrame>
        <p:nvGraphicFramePr>
          <p:cNvPr id="132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472260"/>
              </p:ext>
            </p:extLst>
          </p:nvPr>
        </p:nvGraphicFramePr>
        <p:xfrm>
          <a:off x="993775" y="3055343"/>
          <a:ext cx="58928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58" name="Equation" r:id="rId4" imgW="3340100" imgH="482600" progId="Equation.3">
                  <p:embed/>
                </p:oleObj>
              </mc:Choice>
              <mc:Fallback>
                <p:oleObj name="Equation" r:id="rId4" imgW="3340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055343"/>
                        <a:ext cx="58928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50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799327"/>
              </p:ext>
            </p:extLst>
          </p:nvPr>
        </p:nvGraphicFramePr>
        <p:xfrm>
          <a:off x="1089025" y="2043448"/>
          <a:ext cx="3429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59" name="Equation" r:id="rId6" imgW="1943100" imgH="190500" progId="Equation.3">
                  <p:embed/>
                </p:oleObj>
              </mc:Choice>
              <mc:Fallback>
                <p:oleObj name="Equation" r:id="rId6" imgW="1943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2043448"/>
                        <a:ext cx="3429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6378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AirCycles4Recips.xls - combustion</a:t>
            </a:r>
          </a:p>
        </p:txBody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579490"/>
            <a:ext cx="8747125" cy="5735637"/>
          </a:xfrm>
        </p:spPr>
        <p:txBody>
          <a:bodyPr/>
          <a:lstStyle/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sz="2000" dirty="0"/>
              <a:t>Same two-step process of heat transfer at constant V + adiabatic compression, but now </a:t>
            </a:r>
            <a:r>
              <a:rPr lang="en-US" sz="2000" dirty="0">
                <a:solidFill>
                  <a:schemeClr val="accent2"/>
                </a:solidFill>
              </a:rPr>
              <a:t>both heat transfer to/from wall AND heat input due to combustion</a:t>
            </a:r>
            <a:endParaRPr lang="en-US" sz="2000" dirty="0"/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endParaRPr lang="en-US" sz="2000" dirty="0"/>
          </a:p>
          <a:p>
            <a:pPr marL="381000" indent="-381000"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2000" dirty="0"/>
              <a:t>	     </a:t>
            </a:r>
            <a:r>
              <a:rPr lang="en-US" sz="2000" dirty="0">
                <a:solidFill>
                  <a:srgbClr val="008000"/>
                </a:solidFill>
                <a:sym typeface="Symbol" charset="0"/>
              </a:rPr>
              <a:t></a:t>
            </a:r>
            <a:r>
              <a:rPr lang="en-US" sz="2000" dirty="0">
                <a:solidFill>
                  <a:srgbClr val="008000"/>
                </a:solidFill>
              </a:rPr>
              <a:t>f = fraction of fuel burned during step</a:t>
            </a:r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sz="2000" dirty="0">
                <a:sym typeface="Symbol" charset="0"/>
              </a:rPr>
              <a:t>By default (Burn Rate Profile = 0) f = </a:t>
            </a:r>
            <a:r>
              <a:rPr lang="en-US" sz="2000" dirty="0"/>
              <a:t>f/25, but can use </a:t>
            </a:r>
            <a:r>
              <a:rPr lang="en-US" sz="2000" dirty="0">
                <a:sym typeface="Symbol" charset="0"/>
              </a:rPr>
              <a:t>Burn Rate Profile &gt; 0 or &lt; 0 to have more burning near end (realistic) or beginning (unrealistic) of combustion process</a:t>
            </a:r>
          </a:p>
        </p:txBody>
      </p:sp>
      <p:graphicFrame>
        <p:nvGraphicFramePr>
          <p:cNvPr id="132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399975"/>
              </p:ext>
            </p:extLst>
          </p:nvPr>
        </p:nvGraphicFramePr>
        <p:xfrm>
          <a:off x="880418" y="1557970"/>
          <a:ext cx="48863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84" name="Equation" r:id="rId4" imgW="2768600" imgH="190500" progId="Equation.3">
                  <p:embed/>
                </p:oleObj>
              </mc:Choice>
              <mc:Fallback>
                <p:oleObj name="Equation" r:id="rId4" imgW="276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418" y="1557970"/>
                        <a:ext cx="48863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7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49297"/>
              </p:ext>
            </p:extLst>
          </p:nvPr>
        </p:nvGraphicFramePr>
        <p:xfrm>
          <a:off x="1606550" y="3122613"/>
          <a:ext cx="5662613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85" name="Worksheet" r:id="rId6" imgW="7505700" imgH="4648200" progId="Excel.Sheet.8">
                  <p:embed/>
                </p:oleObj>
              </mc:Choice>
              <mc:Fallback>
                <p:oleObj name="Worksheet" r:id="rId6" imgW="7505700" imgH="4648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3122613"/>
                        <a:ext cx="5662613" cy="351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5978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AirCycles4Recips.xls - combustion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633413"/>
            <a:ext cx="8747125" cy="5735637"/>
          </a:xfrm>
        </p:spPr>
        <p:txBody>
          <a:bodyPr/>
          <a:lstStyle/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If </a:t>
            </a:r>
            <a:r>
              <a:rPr lang="en-US" dirty="0" err="1"/>
              <a:t>BurnStart</a:t>
            </a:r>
            <a:r>
              <a:rPr lang="en-US" dirty="0"/>
              <a:t> &gt; 0 then compression continues (with combustion) until minimum cylinder volume (=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)</a:t>
            </a:r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Heat addition ends at volume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+ 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*</a:t>
            </a:r>
            <a:r>
              <a:rPr lang="en-US" dirty="0" err="1"/>
              <a:t>BurnEnd</a:t>
            </a:r>
            <a:r>
              <a:rPr lang="en-US" dirty="0"/>
              <a:t>, where </a:t>
            </a:r>
            <a:r>
              <a:rPr lang="en-US" dirty="0" err="1"/>
              <a:t>BurnEnd</a:t>
            </a:r>
            <a:r>
              <a:rPr lang="en-US" dirty="0"/>
              <a:t> is specified (0 ≤ </a:t>
            </a:r>
            <a:r>
              <a:rPr lang="en-US" dirty="0" err="1"/>
              <a:t>BurnEnd</a:t>
            </a:r>
            <a:r>
              <a:rPr lang="en-US" dirty="0"/>
              <a:t> &lt; 1)</a:t>
            </a:r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Note two stages of heat addition corresponding to volumes:</a:t>
            </a:r>
          </a:p>
          <a:p>
            <a:pPr marL="381000" indent="-381000"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			(1) 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+ 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*</a:t>
            </a:r>
            <a:r>
              <a:rPr lang="en-US" dirty="0" err="1"/>
              <a:t>BurnStart</a:t>
            </a:r>
            <a:r>
              <a:rPr lang="en-US" dirty="0"/>
              <a:t> 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endParaRPr lang="en-US" dirty="0"/>
          </a:p>
          <a:p>
            <a:pPr marL="381000" indent="-381000"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			(2) 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+ 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*</a:t>
            </a:r>
            <a:r>
              <a:rPr lang="en-US" dirty="0" err="1"/>
              <a:t>BurnEnd</a:t>
            </a:r>
            <a:endParaRPr lang="en-US" dirty="0"/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If </a:t>
            </a:r>
            <a:r>
              <a:rPr lang="en-US" dirty="0" err="1"/>
              <a:t>BurnEnd</a:t>
            </a:r>
            <a:r>
              <a:rPr lang="en-US" dirty="0"/>
              <a:t> &gt; 0, expansion occurs in conjunction with heat addition</a:t>
            </a:r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As with </a:t>
            </a:r>
            <a:r>
              <a:rPr lang="en-US" dirty="0" err="1"/>
              <a:t>BurnStart</a:t>
            </a:r>
            <a:r>
              <a:rPr lang="en-US" dirty="0"/>
              <a:t>, </a:t>
            </a:r>
            <a:r>
              <a:rPr lang="en-US" dirty="0" err="1"/>
              <a:t>BurnEnd</a:t>
            </a:r>
            <a:r>
              <a:rPr lang="en-US" dirty="0"/>
              <a:t> must be ≥ 0, i.e. combustion must end at or after minimum cylinder volume </a:t>
            </a:r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If "</a:t>
            </a:r>
            <a:r>
              <a:rPr lang="en-US" dirty="0" err="1"/>
              <a:t>Const</a:t>
            </a:r>
            <a:r>
              <a:rPr lang="en-US" dirty="0"/>
              <a:t> V comb?" = FALSE, constant </a:t>
            </a:r>
            <a:r>
              <a:rPr lang="en-US" dirty="0">
                <a:solidFill>
                  <a:schemeClr val="hlink"/>
                </a:solidFill>
              </a:rPr>
              <a:t>pressure</a:t>
            </a:r>
            <a:r>
              <a:rPr lang="en-US" dirty="0"/>
              <a:t> combustion is calculated (Diesel cycle); </a:t>
            </a:r>
            <a:r>
              <a:rPr lang="en-US" dirty="0" err="1"/>
              <a:t>BurnStart</a:t>
            </a:r>
            <a:r>
              <a:rPr lang="en-US" dirty="0"/>
              <a:t>, </a:t>
            </a:r>
            <a:r>
              <a:rPr lang="en-US" dirty="0" err="1"/>
              <a:t>BurnEnd</a:t>
            </a:r>
            <a:r>
              <a:rPr lang="en-US" dirty="0"/>
              <a:t>, </a:t>
            </a:r>
            <a:r>
              <a:rPr lang="en-US" dirty="0" err="1"/>
              <a:t>BurnRateProfile</a:t>
            </a:r>
            <a:r>
              <a:rPr lang="en-US" dirty="0"/>
              <a:t> have no effect and</a:t>
            </a:r>
          </a:p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endParaRPr lang="en-US" dirty="0"/>
          </a:p>
          <a:p>
            <a:pPr marL="0" indent="0">
              <a:buNone/>
              <a:tabLst>
                <a:tab pos="292100" algn="l"/>
                <a:tab pos="571500" algn="l"/>
                <a:tab pos="1092200" algn="l"/>
              </a:tabLst>
            </a:pPr>
            <a:endParaRPr lang="en-US" sz="1100" dirty="0"/>
          </a:p>
          <a:p>
            <a:pPr marL="381000" indent="-381000"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	(Same as before but with C</a:t>
            </a:r>
            <a:r>
              <a:rPr lang="en-US" baseline="-25000" dirty="0"/>
              <a:t>P</a:t>
            </a:r>
            <a:r>
              <a:rPr lang="en-US" dirty="0"/>
              <a:t> instead of </a:t>
            </a:r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, and volume (v) increasing rather than constant)</a:t>
            </a:r>
          </a:p>
        </p:txBody>
      </p:sp>
      <p:graphicFrame>
        <p:nvGraphicFramePr>
          <p:cNvPr id="1381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952365"/>
              </p:ext>
            </p:extLst>
          </p:nvPr>
        </p:nvGraphicFramePr>
        <p:xfrm>
          <a:off x="743445" y="5187973"/>
          <a:ext cx="7731561" cy="5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2" name="Equation" r:id="rId4" imgW="3340100" imgH="228600" progId="Equation.3">
                  <p:embed/>
                </p:oleObj>
              </mc:Choice>
              <mc:Fallback>
                <p:oleObj name="Equation" r:id="rId4" imgW="334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45" y="5187973"/>
                        <a:ext cx="7731561" cy="5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3300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9 - Non-ideal cycle analysis</a:t>
            </a:r>
            <a:endParaRPr lang="en-US" sz="1600"/>
          </a:p>
        </p:txBody>
      </p:sp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 dirty="0"/>
              <a:t>Expansion process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631825"/>
            <a:ext cx="8661400" cy="6024563"/>
          </a:xfrm>
        </p:spPr>
        <p:txBody>
          <a:bodyPr/>
          <a:lstStyle/>
          <a:p>
            <a:pPr marL="381000" indent="-3810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>
                <a:solidFill>
                  <a:srgbClr val="B50014"/>
                </a:solidFill>
              </a:rPr>
              <a:t>Expansion</a:t>
            </a:r>
            <a:r>
              <a:rPr lang="en-US" dirty="0"/>
              <a:t> spread across 25 cells; 1/25 of total cylinder volume increase in each successive cell</a:t>
            </a:r>
            <a:endParaRPr lang="en-US" dirty="0">
              <a:solidFill>
                <a:srgbClr val="B50014"/>
              </a:solidFill>
            </a:endParaRPr>
          </a:p>
          <a:p>
            <a:pPr marL="2921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Done in two steps</a:t>
            </a:r>
          </a:p>
          <a:p>
            <a:pPr marL="863600" lvl="2" indent="-234950">
              <a:buFont typeface="Time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(1) </a:t>
            </a:r>
            <a:r>
              <a:rPr lang="en-US" sz="2000" dirty="0"/>
              <a:t>Wall heat transfer at constant V as usual</a:t>
            </a:r>
          </a:p>
          <a:p>
            <a:pPr marL="863600" lvl="2" indent="-234950">
              <a:buFont typeface="Times" charset="0"/>
              <a:buNone/>
              <a:tabLst>
                <a:tab pos="292100" algn="l"/>
                <a:tab pos="571500" algn="l"/>
                <a:tab pos="1092200" algn="l"/>
              </a:tabLst>
            </a:pPr>
            <a:r>
              <a:rPr lang="en-US" sz="2000" dirty="0"/>
              <a:t>(2) Adiabatic expansion according to the usual PV</a:t>
            </a:r>
            <a:r>
              <a:rPr lang="en-US" sz="2000" baseline="30000" dirty="0">
                <a:sym typeface="Symbol" charset="0"/>
              </a:rPr>
              <a:t></a:t>
            </a:r>
            <a:r>
              <a:rPr lang="en-US" sz="2000" dirty="0"/>
              <a:t> relations but may be irreversible according to</a:t>
            </a:r>
          </a:p>
          <a:p>
            <a:pPr marL="863600" lvl="2" indent="165100">
              <a:lnSpc>
                <a:spcPct val="150000"/>
              </a:lnSpc>
              <a:buFont typeface="Times" charset="0"/>
              <a:buNone/>
              <a:tabLst>
                <a:tab pos="292100" algn="l"/>
                <a:tab pos="571500" algn="l"/>
                <a:tab pos="1092200" algn="l"/>
              </a:tabLst>
            </a:pPr>
            <a:endParaRPr lang="en-US" sz="2000" dirty="0"/>
          </a:p>
          <a:p>
            <a:pPr marL="749300" lvl="1" indent="-342900">
              <a:buFont typeface="Wingdings" charset="0"/>
              <a:buNone/>
              <a:tabLst>
                <a:tab pos="292100" algn="l"/>
                <a:tab pos="571500" algn="l"/>
                <a:tab pos="1092200" algn="l"/>
              </a:tabLst>
            </a:pPr>
            <a:endParaRPr lang="en-US" sz="1600" dirty="0"/>
          </a:p>
          <a:p>
            <a:pPr marL="292100">
              <a:tabLst>
                <a:tab pos="292100" algn="l"/>
                <a:tab pos="571500" algn="l"/>
                <a:tab pos="1092200" algn="l"/>
              </a:tabLst>
            </a:pPr>
            <a:r>
              <a:rPr lang="en-US" dirty="0"/>
              <a:t>Followed by expansion to P = </a:t>
            </a:r>
            <a:r>
              <a:rPr lang="en-US" dirty="0" err="1"/>
              <a:t>P</a:t>
            </a:r>
            <a:r>
              <a:rPr lang="en-US" baseline="-25000" dirty="0" err="1"/>
              <a:t>exhaust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ambient</a:t>
            </a:r>
            <a:r>
              <a:rPr lang="en-US" dirty="0"/>
              <a:t> if </a:t>
            </a:r>
            <a:r>
              <a:rPr lang="en-US" altLang="ja-JP" dirty="0"/>
              <a:t>"</a:t>
            </a:r>
            <a:r>
              <a:rPr lang="en-US" dirty="0"/>
              <a:t>Complete Expansion</a:t>
            </a:r>
            <a:r>
              <a:rPr lang="en-US" altLang="ja-JP" dirty="0"/>
              <a:t>"</a:t>
            </a:r>
            <a:r>
              <a:rPr lang="en-US" dirty="0"/>
              <a:t> = TRUE; same heat transfer &amp; expansion laws apply</a:t>
            </a:r>
          </a:p>
        </p:txBody>
      </p:sp>
      <p:graphicFrame>
        <p:nvGraphicFramePr>
          <p:cNvPr id="132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28808"/>
              </p:ext>
            </p:extLst>
          </p:nvPr>
        </p:nvGraphicFramePr>
        <p:xfrm>
          <a:off x="1256891" y="2691800"/>
          <a:ext cx="61817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6" name="Equation" r:id="rId4" imgW="3505200" imgH="406400" progId="Equation.3">
                  <p:embed/>
                </p:oleObj>
              </mc:Choice>
              <mc:Fallback>
                <p:oleObj name="Equation" r:id="rId4" imgW="3505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891" y="2691800"/>
                        <a:ext cx="61817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6801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aul's presentations">
  <a:themeElements>
    <a:clrScheme name="">
      <a:dk1>
        <a:srgbClr val="010000"/>
      </a:dk1>
      <a:lt1>
        <a:srgbClr val="99CCFF"/>
      </a:lt1>
      <a:dk2>
        <a:srgbClr val="666633"/>
      </a:dk2>
      <a:lt2>
        <a:srgbClr val="969696"/>
      </a:lt2>
      <a:accent1>
        <a:srgbClr val="666633"/>
      </a:accent1>
      <a:accent2>
        <a:srgbClr val="0000CC"/>
      </a:accent2>
      <a:accent3>
        <a:srgbClr val="CAE2FF"/>
      </a:accent3>
      <a:accent4>
        <a:srgbClr val="010000"/>
      </a:accent4>
      <a:accent5>
        <a:srgbClr val="B8B8AD"/>
      </a:accent5>
      <a:accent6>
        <a:srgbClr val="0000B9"/>
      </a:accent6>
      <a:hlink>
        <a:srgbClr val="FF0000"/>
      </a:hlink>
      <a:folHlink>
        <a:srgbClr val="FFFF00"/>
      </a:folHlink>
    </a:clrScheme>
    <a:fontScheme name="Paul's presentations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aul's presentations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ul's presentations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ul's presentations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ul's presentations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11182</TotalTime>
  <Words>5095</Words>
  <Application>Microsoft Macintosh PowerPoint</Application>
  <PresentationFormat>Letter Paper (8.5x11 in)</PresentationFormat>
  <Paragraphs>523</Paragraphs>
  <Slides>42</Slides>
  <Notes>42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  <vt:variant>
        <vt:lpstr>Custom Shows</vt:lpstr>
      </vt:variant>
      <vt:variant>
        <vt:i4>4</vt:i4>
      </vt:variant>
    </vt:vector>
  </HeadingPairs>
  <TitlesOfParts>
    <vt:vector size="57" baseType="lpstr">
      <vt:lpstr>ArialMT</vt:lpstr>
      <vt:lpstr>굴림</vt:lpstr>
      <vt:lpstr>Arial</vt:lpstr>
      <vt:lpstr>Garamond</vt:lpstr>
      <vt:lpstr>Helvetica</vt:lpstr>
      <vt:lpstr>Times</vt:lpstr>
      <vt:lpstr>Times New Roman</vt:lpstr>
      <vt:lpstr>Wingdings</vt:lpstr>
      <vt:lpstr>Paul's presentations</vt:lpstr>
      <vt:lpstr>Equation</vt:lpstr>
      <vt:lpstr>Worksheet</vt:lpstr>
      <vt:lpstr>AME 436  Energy and Propulsion </vt:lpstr>
      <vt:lpstr>Outline</vt:lpstr>
      <vt:lpstr>AirCycles4Recips.xls</vt:lpstr>
      <vt:lpstr>AirCycles4Recips.xls</vt:lpstr>
      <vt:lpstr>AirCycles4Recips.xls - intake process</vt:lpstr>
      <vt:lpstr>AirCycles4Recips.xls - compression</vt:lpstr>
      <vt:lpstr>AirCycles4Recips.xls - combustion</vt:lpstr>
      <vt:lpstr>AirCycles4Recips.xls - combustion</vt:lpstr>
      <vt:lpstr>Expansion process</vt:lpstr>
      <vt:lpstr>Blowdown, exhaust processes</vt:lpstr>
      <vt:lpstr>Irreversible (but adiabatic) comp / exp</vt:lpstr>
      <vt:lpstr>Irreversible (but adiabatic) comp / exp</vt:lpstr>
      <vt:lpstr>Irreversible (but adiabatic) comp / exp</vt:lpstr>
      <vt:lpstr>Heat transfer during cycle</vt:lpstr>
      <vt:lpstr>Heat transfer during cycle</vt:lpstr>
      <vt:lpstr>Heat transfer during cycle</vt:lpstr>
      <vt:lpstr>Heat transfer scaling estimate</vt:lpstr>
      <vt:lpstr>Heat transfer - mini-catechism</vt:lpstr>
      <vt:lpstr>Heat transfer - mini-catechism</vt:lpstr>
      <vt:lpstr>Slow burn</vt:lpstr>
      <vt:lpstr>Slow burn</vt:lpstr>
      <vt:lpstr>Slow burn – impact on ideal cycle</vt:lpstr>
      <vt:lpstr>Slow burn – impact on non-ideal cycle</vt:lpstr>
      <vt:lpstr>Slow burn</vt:lpstr>
      <vt:lpstr>Slow burn - effect on peak cycle T</vt:lpstr>
      <vt:lpstr>Burn Rate Profile</vt:lpstr>
      <vt:lpstr>Burn Rate Profile</vt:lpstr>
      <vt:lpstr>Exhaust residual</vt:lpstr>
      <vt:lpstr>Exhaust residual</vt:lpstr>
      <vt:lpstr>Complete cycle, all effects included</vt:lpstr>
      <vt:lpstr>Complete cycle, all effects included</vt:lpstr>
      <vt:lpstr>Friction</vt:lpstr>
      <vt:lpstr>Friction</vt:lpstr>
      <vt:lpstr>Factors that limit RPM (thus power)</vt:lpstr>
      <vt:lpstr>GM truck engines - gasoline vs. Diesel</vt:lpstr>
      <vt:lpstr>Engine fuel consumption maps</vt:lpstr>
      <vt:lpstr>Examples - P-V &amp; T-s diagrams</vt:lpstr>
      <vt:lpstr>Examples - P-V &amp; T-s diagrams</vt:lpstr>
      <vt:lpstr>Example - numerical</vt:lpstr>
      <vt:lpstr>Example - numerical - continued</vt:lpstr>
      <vt:lpstr>Example - numerical - concluded</vt:lpstr>
      <vt:lpstr>Summary</vt:lpstr>
      <vt:lpstr>Ronney (1998)</vt:lpstr>
      <vt:lpstr>Ju, Masuya, Ronney 1998 on-line</vt:lpstr>
      <vt:lpstr>Planck abs coeff</vt:lpstr>
      <vt:lpstr>Flammability limits in tubes</vt:lpstr>
    </vt:vector>
  </TitlesOfParts>
  <Company>USC 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 436  Energy and Propulsion </dc:title>
  <cp:lastModifiedBy>Paul Ronney</cp:lastModifiedBy>
  <cp:revision>191</cp:revision>
  <cp:lastPrinted>2018-03-09T02:05:54Z</cp:lastPrinted>
  <dcterms:modified xsi:type="dcterms:W3CDTF">2019-03-07T23:41:47Z</dcterms:modified>
</cp:coreProperties>
</file>