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743" r:id="rId2"/>
  </p:sldIdLst>
  <p:sldSz cx="9144000" cy="6858000" type="letter"/>
  <p:notesSz cx="6858000" cy="9144000"/>
  <p:custShowLst>
    <p:custShow name="Ronney (1998)" id="0">
      <p:sldLst/>
    </p:custShow>
    <p:custShow name="Ju, Masuya, Ronney 1998 on-line" id="1">
      <p:sldLst/>
    </p:custShow>
    <p:custShow name="Planck abs coeff" id="2">
      <p:sldLst/>
    </p:custShow>
    <p:custShow name="Flammability limits in tubes" id="3">
      <p:sldLst/>
    </p:custShow>
  </p:custShow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3000" kern="1200">
        <a:solidFill>
          <a:srgbClr val="CC0099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8B20"/>
    <a:srgbClr val="FFCC00"/>
    <a:srgbClr val="990000"/>
    <a:srgbClr val="CD0407"/>
    <a:srgbClr val="ED181E"/>
    <a:srgbClr val="EF1F1D"/>
    <a:srgbClr val="00B0B0"/>
    <a:srgbClr val="FFC20F"/>
    <a:srgbClr val="B50014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/>
    <p:restoredTop sz="94643"/>
  </p:normalViewPr>
  <p:slideViewPr>
    <p:cSldViewPr snapToGrid="0">
      <p:cViewPr varScale="1">
        <p:scale>
          <a:sx n="81" d="100"/>
          <a:sy n="81" d="100"/>
        </p:scale>
        <p:origin x="9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216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7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FA815A17-B16E-6E48-B937-EBE809555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50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79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4A17E37A-A5A8-7A4C-A02A-B6E47500B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56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8F031C-C980-4F44-A6D6-7DEF37E43821}" type="slidenum">
              <a:rPr lang="en-US"/>
              <a:pPr/>
              <a:t>1</a:t>
            </a:fld>
            <a:endParaRPr lang="en-US"/>
          </a:p>
        </p:txBody>
      </p:sp>
      <p:sp>
        <p:nvSpPr>
          <p:cNvPr id="104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09600"/>
            <a:ext cx="8077200" cy="12954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12430" tIns="56215" rIns="112430" bIns="56215"/>
          <a:lstStyle>
            <a:lvl1pPr>
              <a:defRPr sz="45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7581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058988"/>
            <a:ext cx="8077200" cy="4113212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12430" tIns="56215" rIns="112430" bIns="56215"/>
          <a:lstStyle>
            <a:lvl1pPr marL="0" indent="0">
              <a:buFont typeface="Wingdings" charset="0"/>
              <a:buNone/>
              <a:defRPr sz="33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05872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 436 - Spring 2019 - Lecture 3 - Chemical Thermodynamics 2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556873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7200" y="152400"/>
            <a:ext cx="2184400" cy="6351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52400"/>
            <a:ext cx="6403975" cy="6351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 436 - Spring 2019 - Lecture 3 - Chemical Thermodynamics 2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62105721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 436 - Spring 2019 - Lecture 3 - Chemical Thermodynamics 2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6879682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 436 - Spring 2019 - Lecture 3 - Chemical Thermodynamics 2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41890173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623888"/>
            <a:ext cx="4279900" cy="588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623888"/>
            <a:ext cx="4279900" cy="588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 436 - Spring 2019 - Lecture 3 - Chemical Thermodynamics 2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9105760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 436 - Spring 2019 - Lecture 3 - Chemical Thermodynamics 2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1214721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 436 - Spring 2019 - Lecture 3 - Chemical Thermodynamics 2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3477956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 436 - Spring 2019 - Lecture 3 - Chemical Thermodynamics 2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85250289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 436 - Spring 2019 - Lecture 3 - Chemical Thermodynamics 2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4590342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 436 - Spring 2019 - Lecture 3 - Chemical Thermodynamics 2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0997475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14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623888"/>
            <a:ext cx="8712200" cy="588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481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52400"/>
            <a:ext cx="82931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7481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02400"/>
            <a:ext cx="77724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kumimoji="0" sz="1800" b="1" smtClean="0">
                <a:solidFill>
                  <a:srgbClr val="990000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r>
              <a:rPr lang="en-US"/>
              <a:t>AME 436 - Spring 2019 - Lecture 3 - Chemical Thermodynamics 2</a:t>
            </a:r>
            <a:endParaRPr lang="en-US" sz="1600" dirty="0"/>
          </a:p>
        </p:txBody>
      </p:sp>
      <p:sp>
        <p:nvSpPr>
          <p:cNvPr id="374822" name="Text Box 38"/>
          <p:cNvSpPr txBox="1">
            <a:spLocks noChangeArrowheads="1"/>
          </p:cNvSpPr>
          <p:nvPr userDrawn="1"/>
        </p:nvSpPr>
        <p:spPr bwMode="auto">
          <a:xfrm>
            <a:off x="8534400" y="6350000"/>
            <a:ext cx="53091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fld id="{7673A838-7BA7-9D42-B804-7F37D14B267E}" type="slidenum">
              <a:rPr lang="en-US" sz="2200" b="0">
                <a:solidFill>
                  <a:srgbClr val="FFCC00"/>
                </a:solidFill>
                <a:effectLst/>
                <a:cs typeface="+mn-cs"/>
              </a:rPr>
              <a:pPr>
                <a:spcBef>
                  <a:spcPct val="50000"/>
                </a:spcBef>
                <a:buFontTx/>
                <a:buNone/>
                <a:defRPr/>
              </a:pPr>
              <a:t>‹#›</a:t>
            </a:fld>
            <a:endParaRPr lang="en-US" sz="2200" b="0" dirty="0">
              <a:solidFill>
                <a:srgbClr val="FFCC00"/>
              </a:solidFill>
              <a:effectLst/>
              <a:cs typeface="+mn-cs"/>
            </a:endParaRPr>
          </a:p>
        </p:txBody>
      </p:sp>
      <p:sp>
        <p:nvSpPr>
          <p:cNvPr id="9" name="Line 46"/>
          <p:cNvSpPr>
            <a:spLocks noChangeShapeType="1"/>
          </p:cNvSpPr>
          <p:nvPr userDrawn="1"/>
        </p:nvSpPr>
        <p:spPr bwMode="auto">
          <a:xfrm>
            <a:off x="253924" y="568693"/>
            <a:ext cx="8734425" cy="0"/>
          </a:xfrm>
          <a:prstGeom prst="line">
            <a:avLst/>
          </a:prstGeom>
          <a:noFill/>
          <a:ln w="38100" cmpd="sng">
            <a:solidFill>
              <a:srgbClr val="9B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47"/>
          <p:cNvSpPr>
            <a:spLocks noChangeShapeType="1"/>
          </p:cNvSpPr>
          <p:nvPr userDrawn="1"/>
        </p:nvSpPr>
        <p:spPr bwMode="auto">
          <a:xfrm>
            <a:off x="248826" y="602657"/>
            <a:ext cx="8740775" cy="4762"/>
          </a:xfrm>
          <a:prstGeom prst="line">
            <a:avLst/>
          </a:prstGeom>
          <a:noFill/>
          <a:ln w="38100" cmpd="sng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Formal_Viterbi_CardOnWhit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43" y="21763"/>
            <a:ext cx="1826716" cy="5225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sldNum="0" hdr="0" dt="0"/>
  <p:txStyles>
    <p:titleStyle>
      <a:lvl1pPr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rgbClr val="990000"/>
          </a:solidFill>
          <a:effectLst/>
          <a:latin typeface="+mj-lt"/>
          <a:ea typeface="+mj-ea"/>
          <a:cs typeface="ＭＳ Ｐゴシック" charset="0"/>
        </a:defRPr>
      </a:lvl1pPr>
      <a:lvl2pPr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2pPr>
      <a:lvl3pPr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3pPr>
      <a:lvl4pPr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4pPr>
      <a:lvl5pPr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5pPr>
      <a:lvl6pPr marL="457200"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</a:defRPr>
      </a:lvl6pPr>
      <a:lvl7pPr marL="914400"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</a:defRPr>
      </a:lvl7pPr>
      <a:lvl8pPr marL="1371600"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</a:defRPr>
      </a:lvl8pPr>
      <a:lvl9pPr marL="1828800" algn="l" defTabSz="1123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2800" b="1" i="1">
          <a:solidFill>
            <a:schemeClr val="accent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</a:defRPr>
      </a:lvl9pPr>
    </p:titleStyle>
    <p:bodyStyle>
      <a:lvl1pPr marL="342900" indent="-342900" algn="l" defTabSz="1123950" rtl="0" eaLnBrk="0" fontAlgn="base" hangingPunct="0">
        <a:spcBef>
          <a:spcPct val="5000"/>
        </a:spcBef>
        <a:spcAft>
          <a:spcPct val="0"/>
        </a:spcAft>
        <a:buClr>
          <a:srgbClr val="1C1C1C"/>
        </a:buClr>
        <a:buFont typeface="Wingdings" charset="0"/>
        <a:buChar char="Ø"/>
        <a:tabLst>
          <a:tab pos="342900" algn="l"/>
          <a:tab pos="571500" algn="l"/>
          <a:tab pos="1092200" algn="l"/>
        </a:tabLst>
        <a:defRPr kumimoji="1" sz="2400" b="0">
          <a:solidFill>
            <a:schemeClr val="tx1"/>
          </a:solidFill>
          <a:effectLst/>
          <a:latin typeface="+mn-lt"/>
          <a:ea typeface="+mn-ea"/>
          <a:cs typeface="ＭＳ Ｐゴシック" charset="0"/>
        </a:defRPr>
      </a:lvl1pPr>
      <a:lvl2pPr marL="800100" indent="-342900" algn="l" defTabSz="1123950" rtl="0" eaLnBrk="0" fontAlgn="base" hangingPunct="0">
        <a:spcBef>
          <a:spcPct val="5000"/>
        </a:spcBef>
        <a:spcAft>
          <a:spcPct val="0"/>
        </a:spcAft>
        <a:buClr>
          <a:srgbClr val="1C1C1C"/>
        </a:buClr>
        <a:buFont typeface="Wingdings" charset="0"/>
        <a:buChar char="Ø"/>
        <a:tabLst>
          <a:tab pos="342900" algn="l"/>
          <a:tab pos="571500" algn="l"/>
          <a:tab pos="1092200" algn="l"/>
        </a:tabLst>
        <a:defRPr kumimoji="1" sz="2200" b="0">
          <a:solidFill>
            <a:schemeClr val="tx1"/>
          </a:solidFill>
          <a:effectLst/>
          <a:latin typeface="+mn-lt"/>
          <a:ea typeface="+mn-ea"/>
        </a:defRPr>
      </a:lvl2pPr>
      <a:lvl3pPr marL="914400" indent="228600" algn="l" defTabSz="1123950" rtl="0" eaLnBrk="0" fontAlgn="base" hangingPunct="0">
        <a:spcBef>
          <a:spcPct val="5000"/>
        </a:spcBef>
        <a:spcAft>
          <a:spcPct val="0"/>
        </a:spcAft>
        <a:buClr>
          <a:srgbClr val="1C1C1C"/>
        </a:buClr>
        <a:buChar char="»"/>
        <a:tabLst>
          <a:tab pos="342900" algn="l"/>
          <a:tab pos="571500" algn="l"/>
          <a:tab pos="1092200" algn="l"/>
        </a:tabLst>
        <a:defRPr kumimoji="1" sz="2000" b="0">
          <a:solidFill>
            <a:schemeClr val="tx1"/>
          </a:solidFill>
          <a:effectLst/>
          <a:latin typeface="+mn-lt"/>
          <a:ea typeface="+mn-ea"/>
        </a:defRPr>
      </a:lvl3pPr>
      <a:lvl4pPr marL="1600200" indent="-123825" algn="l" defTabSz="1123950" rtl="0" eaLnBrk="0" fontAlgn="base" hangingPunct="0">
        <a:spcBef>
          <a:spcPct val="5000"/>
        </a:spcBef>
        <a:spcAft>
          <a:spcPct val="0"/>
        </a:spcAft>
        <a:buClr>
          <a:srgbClr val="1C1C1C"/>
        </a:buClr>
        <a:buChar char="•"/>
        <a:tabLst>
          <a:tab pos="342900" algn="l"/>
          <a:tab pos="571500" algn="l"/>
          <a:tab pos="1092200" algn="l"/>
        </a:tabLst>
        <a:defRPr kumimoji="1" b="0">
          <a:solidFill>
            <a:schemeClr val="tx1"/>
          </a:solidFill>
          <a:effectLst/>
          <a:latin typeface="+mn-lt"/>
          <a:ea typeface="+mn-ea"/>
        </a:defRPr>
      </a:lvl4pPr>
      <a:lvl5pPr marL="2185988" indent="-296863" algn="l" defTabSz="1123950" rtl="0" eaLnBrk="0" fontAlgn="base" hangingPunct="0">
        <a:spcBef>
          <a:spcPct val="10000"/>
        </a:spcBef>
        <a:spcAft>
          <a:spcPct val="0"/>
        </a:spcAft>
        <a:buClr>
          <a:srgbClr val="1C1C1C"/>
        </a:buClr>
        <a:buChar char="»"/>
        <a:tabLst>
          <a:tab pos="342900" algn="l"/>
          <a:tab pos="571500" algn="l"/>
          <a:tab pos="1092200" algn="l"/>
        </a:tabLst>
        <a:defRPr kumimoji="1" sz="1600" b="0">
          <a:solidFill>
            <a:schemeClr val="tx1"/>
          </a:solidFill>
          <a:effectLst/>
          <a:latin typeface="+mn-lt"/>
          <a:ea typeface="+mn-ea"/>
        </a:defRPr>
      </a:lvl5pPr>
      <a:lvl6pPr marL="2643188" indent="-296863" algn="l" defTabSz="1123950" rtl="0" eaLnBrk="0" fontAlgn="base" hangingPunct="0">
        <a:spcBef>
          <a:spcPct val="10000"/>
        </a:spcBef>
        <a:spcAft>
          <a:spcPct val="0"/>
        </a:spcAft>
        <a:buClr>
          <a:srgbClr val="1C1C1C"/>
        </a:buClr>
        <a:buChar char="»"/>
        <a:tabLst>
          <a:tab pos="342900" algn="l"/>
          <a:tab pos="571500" algn="l"/>
          <a:tab pos="1092200" algn="l"/>
        </a:tabLst>
        <a:defRPr kumimoji="1" sz="1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6pPr>
      <a:lvl7pPr marL="3100388" indent="-296863" algn="l" defTabSz="1123950" rtl="0" eaLnBrk="0" fontAlgn="base" hangingPunct="0">
        <a:spcBef>
          <a:spcPct val="10000"/>
        </a:spcBef>
        <a:spcAft>
          <a:spcPct val="0"/>
        </a:spcAft>
        <a:buClr>
          <a:srgbClr val="1C1C1C"/>
        </a:buClr>
        <a:buChar char="»"/>
        <a:tabLst>
          <a:tab pos="342900" algn="l"/>
          <a:tab pos="571500" algn="l"/>
          <a:tab pos="1092200" algn="l"/>
        </a:tabLst>
        <a:defRPr kumimoji="1" sz="1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7pPr>
      <a:lvl8pPr marL="3557588" indent="-296863" algn="l" defTabSz="1123950" rtl="0" eaLnBrk="0" fontAlgn="base" hangingPunct="0">
        <a:spcBef>
          <a:spcPct val="10000"/>
        </a:spcBef>
        <a:spcAft>
          <a:spcPct val="0"/>
        </a:spcAft>
        <a:buClr>
          <a:srgbClr val="1C1C1C"/>
        </a:buClr>
        <a:buChar char="»"/>
        <a:tabLst>
          <a:tab pos="342900" algn="l"/>
          <a:tab pos="571500" algn="l"/>
          <a:tab pos="1092200" algn="l"/>
        </a:tabLst>
        <a:defRPr kumimoji="1" sz="1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8pPr>
      <a:lvl9pPr marL="4014788" indent="-296863" algn="l" defTabSz="1123950" rtl="0" eaLnBrk="0" fontAlgn="base" hangingPunct="0">
        <a:spcBef>
          <a:spcPct val="10000"/>
        </a:spcBef>
        <a:spcAft>
          <a:spcPct val="0"/>
        </a:spcAft>
        <a:buClr>
          <a:srgbClr val="1C1C1C"/>
        </a:buClr>
        <a:buChar char="»"/>
        <a:tabLst>
          <a:tab pos="342900" algn="l"/>
          <a:tab pos="571500" algn="l"/>
          <a:tab pos="1092200" algn="l"/>
        </a:tabLst>
        <a:defRPr kumimoji="1" sz="1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usc/spring2019/ame436/ho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AME 436 - Spring 2019 - Lecture 3 - Chemical Thermodynamics 2</a:t>
            </a:r>
            <a:endParaRPr lang="en-US" sz="1600" dirty="0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152400"/>
            <a:ext cx="8445500" cy="381000"/>
          </a:xfrm>
        </p:spPr>
        <p:txBody>
          <a:bodyPr/>
          <a:lstStyle/>
          <a:p>
            <a:r>
              <a:rPr lang="en-US" sz="2600"/>
              <a:t>Announcements</a:t>
            </a:r>
            <a:endParaRPr lang="en-US"/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711200"/>
            <a:ext cx="8661400" cy="5880100"/>
          </a:xfrm>
        </p:spPr>
        <p:txBody>
          <a:bodyPr/>
          <a:lstStyle/>
          <a:p>
            <a:r>
              <a:rPr lang="en-US" sz="2200" dirty="0">
                <a:latin typeface="Arial"/>
                <a:cs typeface="Arial"/>
              </a:rPr>
              <a:t>Forgot to ask last week – are these office hours OK?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2:30 – 4:00 pm Tuesdays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10:00 – 11:30 am Wednesdays</a:t>
            </a:r>
          </a:p>
          <a:p>
            <a:r>
              <a:rPr lang="en-US" sz="2200" dirty="0">
                <a:latin typeface="Arial"/>
                <a:cs typeface="Arial"/>
              </a:rPr>
              <a:t>The much-anticipated Homework #1 will be assigned tomorrow, due the following Friday</a:t>
            </a:r>
          </a:p>
          <a:p>
            <a:r>
              <a:rPr lang="en-US" sz="2200" dirty="0">
                <a:latin typeface="Arial"/>
                <a:cs typeface="Arial"/>
              </a:rPr>
              <a:t>Since this class has only 6 assignments vs. ≈ 12 for most, the assignments will be longer than typical homework for other classes (but probably not twice as long)</a:t>
            </a:r>
          </a:p>
          <a:p>
            <a:r>
              <a:rPr lang="en-US" sz="2200" dirty="0">
                <a:latin typeface="Arial"/>
                <a:cs typeface="Arial"/>
              </a:rPr>
              <a:t>Please sign up for the Piazza page for this class: 	</a:t>
            </a:r>
            <a:r>
              <a:rPr lang="en-US" sz="2200" dirty="0">
                <a:latin typeface="Arial"/>
                <a:cs typeface="Arial"/>
                <a:hlinkClick r:id="rId3"/>
              </a:rPr>
              <a:t>https://piazza.com/usc/spring2019/ame436/home</a:t>
            </a:r>
            <a:r>
              <a:rPr lang="en-US" sz="2200" dirty="0">
                <a:latin typeface="Arial"/>
                <a:cs typeface="Arial"/>
              </a:rPr>
              <a:t> </a:t>
            </a:r>
          </a:p>
          <a:p>
            <a:r>
              <a:rPr lang="en-US" sz="2200" dirty="0">
                <a:latin typeface="Arial"/>
                <a:cs typeface="Arial"/>
              </a:rPr>
              <a:t>Did I forget anything?</a:t>
            </a:r>
          </a:p>
          <a:p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04814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aul's presentations">
  <a:themeElements>
    <a:clrScheme name="">
      <a:dk1>
        <a:srgbClr val="010000"/>
      </a:dk1>
      <a:lt1>
        <a:srgbClr val="99CCFF"/>
      </a:lt1>
      <a:dk2>
        <a:srgbClr val="666633"/>
      </a:dk2>
      <a:lt2>
        <a:srgbClr val="969696"/>
      </a:lt2>
      <a:accent1>
        <a:srgbClr val="666633"/>
      </a:accent1>
      <a:accent2>
        <a:srgbClr val="0000CC"/>
      </a:accent2>
      <a:accent3>
        <a:srgbClr val="CAE2FF"/>
      </a:accent3>
      <a:accent4>
        <a:srgbClr val="010000"/>
      </a:accent4>
      <a:accent5>
        <a:srgbClr val="B8B8AD"/>
      </a:accent5>
      <a:accent6>
        <a:srgbClr val="0000B9"/>
      </a:accent6>
      <a:hlink>
        <a:srgbClr val="FF0000"/>
      </a:hlink>
      <a:folHlink>
        <a:srgbClr val="FFFF00"/>
      </a:folHlink>
    </a:clrScheme>
    <a:fontScheme name="Paul's presentations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aul's presentations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ul's presentations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ul's presentations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ul's presentations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ul's presentations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ul's presentations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ul's presentations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ul's presentations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8008</TotalTime>
  <Words>94</Words>
  <Application>Microsoft Macintosh PowerPoint</Application>
  <PresentationFormat>Letter Paper (8.5x11 in)</PresentationFormat>
  <Paragraphs>10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4</vt:i4>
      </vt:variant>
    </vt:vector>
  </HeadingPairs>
  <TitlesOfParts>
    <vt:vector size="10" baseType="lpstr">
      <vt:lpstr>Arial</vt:lpstr>
      <vt:lpstr>Helvetica</vt:lpstr>
      <vt:lpstr>Times New Roman</vt:lpstr>
      <vt:lpstr>Wingdings</vt:lpstr>
      <vt:lpstr>Paul's presentations</vt:lpstr>
      <vt:lpstr>Announcements</vt:lpstr>
      <vt:lpstr>Ronney (1998)</vt:lpstr>
      <vt:lpstr>Ju, Masuya, Ronney 1998 on-line</vt:lpstr>
      <vt:lpstr>Planck abs coeff</vt:lpstr>
      <vt:lpstr>Flammability limits in tubes</vt:lpstr>
    </vt:vector>
  </TitlesOfParts>
  <Company>USC 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 436  Energy and Propulsion </dc:title>
  <cp:lastModifiedBy>Paul Ronney</cp:lastModifiedBy>
  <cp:revision>145</cp:revision>
  <cp:lastPrinted>2009-01-14T00:38:56Z</cp:lastPrinted>
  <dcterms:modified xsi:type="dcterms:W3CDTF">2019-01-25T01:24:05Z</dcterms:modified>
</cp:coreProperties>
</file>