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letter"/>
  <p:notesSz cx="6858000" cy="9144000"/>
  <p:custShowLst>
    <p:custShow name="Ronney (1998)" id="0">
      <p:sldLst/>
    </p:custShow>
    <p:custShow name="Ju, Masuya, Ronney 1998 on-line" id="1">
      <p:sldLst/>
    </p:custShow>
    <p:custShow name="Planck abs coeff" id="2">
      <p:sldLst/>
    </p:custShow>
    <p:custShow name="Flammability limits in tubes" id="3">
      <p:sldLst/>
    </p:custShow>
  </p:custShow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loop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990000"/>
    <a:srgbClr val="CD0407"/>
    <a:srgbClr val="2F8B20"/>
    <a:srgbClr val="ED181E"/>
    <a:srgbClr val="EF1F1D"/>
    <a:srgbClr val="00B0B0"/>
    <a:srgbClr val="FFC20F"/>
    <a:srgbClr val="B5001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70"/>
  </p:normalViewPr>
  <p:slideViewPr>
    <p:cSldViewPr snapToGrid="0">
      <p:cViewPr varScale="1">
        <p:scale>
          <a:sx n="126" d="100"/>
          <a:sy n="126" d="100"/>
        </p:scale>
        <p:origin x="1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2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FA815A17-B16E-6E48-B937-EBE809555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9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4A17E37A-A5A8-7A4C-A02A-B6E47500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6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52AC9-6C36-7049-BDA4-715967CDB10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C72A7-3173-904E-9936-7230DD9B789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19DD9-0270-5846-93EB-0DDB5E1A45D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070FD-FB93-A040-A322-EF1814CB6AA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66164-52E5-E840-8B52-D0DF1041125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8DBC4-2D82-1946-88E9-6EBFAA06925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E3A7A-CE5C-1646-92C7-AD3F1D2FC60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9BF35-5B84-0846-A94E-AFF73F4E742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982CC-4090-CE4F-8300-4D4DD8D655A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AA4FF-0BF7-914C-8AD5-0866667BC2F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5E81B-A0F3-044F-B372-98EC91739FC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9D084-A01F-C44D-A3B4-EB028845240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F3881-47BD-294F-81F9-47E6CABBC9B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A39D3-B06B-FC4F-92B9-4717FB833D4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0658F-D9D3-2447-8B5A-EACD18E274C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0CF10-F92E-2743-8CAC-7AE4A694D8C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577A3-44D4-0644-8CFE-BA74BC4D234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C676F-279F-294C-8B72-9EBEDA1DA3C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C676F-279F-294C-8B72-9EBEDA1DA3C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DFDB22-9C9A-264E-B543-A73BE165B11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69202-6086-0448-B89D-B0655F63610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AB507-B943-9744-823C-8D39FC14DFE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09600"/>
            <a:ext cx="8077200" cy="1295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2430" tIns="56215" rIns="112430" bIns="56215"/>
          <a:lstStyle>
            <a:lvl1pPr>
              <a:defRPr sz="45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058988"/>
            <a:ext cx="8077200" cy="4113212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2430" tIns="56215" rIns="112430" bIns="56215"/>
          <a:lstStyle>
            <a:lvl1pPr marL="0" indent="0">
              <a:buFont typeface="Wingdings" charset="0"/>
              <a:buNone/>
              <a:defRPr sz="33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0587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55687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152400"/>
            <a:ext cx="2184400" cy="6351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52400"/>
            <a:ext cx="6403975" cy="6351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1057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87968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189017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623888"/>
            <a:ext cx="4279900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623888"/>
            <a:ext cx="4279900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10576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214721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47795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25028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590342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997475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1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623888"/>
            <a:ext cx="8712200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481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2400"/>
            <a:ext cx="829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481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2400"/>
            <a:ext cx="77724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kumimoji="0" sz="1800" b="1" smtClean="0">
                <a:solidFill>
                  <a:srgbClr val="99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 dirty="0"/>
          </a:p>
        </p:txBody>
      </p:sp>
      <p:sp>
        <p:nvSpPr>
          <p:cNvPr id="374822" name="Text Box 38"/>
          <p:cNvSpPr txBox="1">
            <a:spLocks noChangeArrowheads="1"/>
          </p:cNvSpPr>
          <p:nvPr userDrawn="1"/>
        </p:nvSpPr>
        <p:spPr bwMode="auto">
          <a:xfrm>
            <a:off x="8534400" y="6350000"/>
            <a:ext cx="5309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fld id="{7673A838-7BA7-9D42-B804-7F37D14B267E}" type="slidenum">
              <a:rPr lang="en-US" sz="2200" b="0">
                <a:solidFill>
                  <a:srgbClr val="FFCC00"/>
                </a:solidFill>
                <a:effectLst/>
                <a:cs typeface="+mn-cs"/>
              </a:rPr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2200" b="0" dirty="0">
              <a:solidFill>
                <a:srgbClr val="FFCC00"/>
              </a:solidFill>
              <a:effectLst/>
              <a:cs typeface="+mn-cs"/>
            </a:endParaRPr>
          </a:p>
        </p:txBody>
      </p:sp>
      <p:sp>
        <p:nvSpPr>
          <p:cNvPr id="9" name="Line 46"/>
          <p:cNvSpPr>
            <a:spLocks noChangeShapeType="1"/>
          </p:cNvSpPr>
          <p:nvPr userDrawn="1"/>
        </p:nvSpPr>
        <p:spPr bwMode="auto">
          <a:xfrm>
            <a:off x="253924" y="568693"/>
            <a:ext cx="8734425" cy="0"/>
          </a:xfrm>
          <a:prstGeom prst="line">
            <a:avLst/>
          </a:prstGeom>
          <a:noFill/>
          <a:ln w="38100" cmpd="sng">
            <a:solidFill>
              <a:srgbClr val="9B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7"/>
          <p:cNvSpPr>
            <a:spLocks noChangeShapeType="1"/>
          </p:cNvSpPr>
          <p:nvPr userDrawn="1"/>
        </p:nvSpPr>
        <p:spPr bwMode="auto">
          <a:xfrm>
            <a:off x="248826" y="602657"/>
            <a:ext cx="8740775" cy="4762"/>
          </a:xfrm>
          <a:prstGeom prst="line">
            <a:avLst/>
          </a:prstGeom>
          <a:noFill/>
          <a:ln w="38100" cmpd="sng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Formal_Viterbi_CardOn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43" y="21763"/>
            <a:ext cx="1826716" cy="522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dt="0"/>
  <p:txStyles>
    <p:titleStyle>
      <a:lvl1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rgbClr val="990000"/>
          </a:solidFill>
          <a:effectLst/>
          <a:latin typeface="Arial"/>
          <a:ea typeface="+mj-ea"/>
          <a:cs typeface="Arial"/>
        </a:defRPr>
      </a:lvl1pPr>
      <a:lvl2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2pPr>
      <a:lvl3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3pPr>
      <a:lvl4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4pPr>
      <a:lvl5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5pPr>
      <a:lvl6pPr marL="4572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6pPr>
      <a:lvl7pPr marL="9144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7pPr>
      <a:lvl8pPr marL="13716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8pPr>
      <a:lvl9pPr marL="18288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9pPr>
    </p:titleStyle>
    <p:bodyStyle>
      <a:lvl1pPr marL="342900" indent="-3429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Font typeface="Wingdings" charset="0"/>
        <a:buChar char="Ø"/>
        <a:tabLst>
          <a:tab pos="342900" algn="l"/>
          <a:tab pos="571500" algn="l"/>
          <a:tab pos="1092200" algn="l"/>
        </a:tabLst>
        <a:defRPr kumimoji="1" sz="2200" b="0">
          <a:solidFill>
            <a:schemeClr val="tx1"/>
          </a:solidFill>
          <a:effectLst/>
          <a:latin typeface="Arial"/>
          <a:ea typeface="+mn-ea"/>
          <a:cs typeface="Arial"/>
        </a:defRPr>
      </a:lvl1pPr>
      <a:lvl2pPr marL="800100" indent="-3429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Font typeface="Wingdings" charset="0"/>
        <a:buChar char="Ø"/>
        <a:tabLst>
          <a:tab pos="342900" algn="l"/>
          <a:tab pos="571500" algn="l"/>
          <a:tab pos="1092200" algn="l"/>
        </a:tabLst>
        <a:defRPr kumimoji="1" sz="2000" b="0">
          <a:solidFill>
            <a:schemeClr val="tx1"/>
          </a:solidFill>
          <a:effectLst/>
          <a:latin typeface="Arial"/>
          <a:ea typeface="+mn-ea"/>
          <a:cs typeface="Arial"/>
        </a:defRPr>
      </a:lvl2pPr>
      <a:lvl3pPr marL="914400" indent="2286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800" b="0">
          <a:solidFill>
            <a:schemeClr val="tx1"/>
          </a:solidFill>
          <a:effectLst/>
          <a:latin typeface="Arial"/>
          <a:ea typeface="+mn-ea"/>
          <a:cs typeface="Arial"/>
        </a:defRPr>
      </a:lvl3pPr>
      <a:lvl4pPr marL="1600200" indent="-123825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Char char="•"/>
        <a:tabLst>
          <a:tab pos="342900" algn="l"/>
          <a:tab pos="571500" algn="l"/>
          <a:tab pos="1092200" algn="l"/>
        </a:tabLst>
        <a:defRPr kumimoji="1" sz="1600" b="0">
          <a:solidFill>
            <a:schemeClr val="tx1"/>
          </a:solidFill>
          <a:effectLst/>
          <a:latin typeface="Arial"/>
          <a:ea typeface="+mn-ea"/>
          <a:cs typeface="Arial"/>
        </a:defRPr>
      </a:lvl4pPr>
      <a:lvl5pPr marL="21859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400" b="0">
          <a:solidFill>
            <a:schemeClr val="tx1"/>
          </a:solidFill>
          <a:effectLst/>
          <a:latin typeface="Arial"/>
          <a:ea typeface="+mn-ea"/>
          <a:cs typeface="Arial"/>
        </a:defRPr>
      </a:lvl5pPr>
      <a:lvl6pPr marL="26431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31003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5575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40147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hp/xb1dcvxs4g511k7r1jy8fp2c0000gq/T/com.microsoft.Powerpoint/converted_emf.emf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mart.cummins.com/imagelibrary/data/assetfiles/0032422.pdf" TargetMode="External"/><Relationship Id="rId4" Type="http://schemas.openxmlformats.org/officeDocument/2006/relationships/hyperlink" Target="https://www.geaviation.com/commercial/engines/ct7-eng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lum bright="4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814513"/>
            <a:ext cx="547528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771" name="Picture 3"/>
          <p:cNvPicPr>
            <a:picLocks noChangeAspect="1" noChangeArrowheads="1"/>
          </p:cNvPicPr>
          <p:nvPr/>
        </p:nvPicPr>
        <p:blipFill>
          <a:blip r:embed="rId4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4471"/>
          <a:stretch>
            <a:fillRect/>
          </a:stretch>
        </p:blipFill>
        <p:spPr bwMode="auto">
          <a:xfrm>
            <a:off x="5399088" y="-63500"/>
            <a:ext cx="38211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>
            <a:lum bright="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9" r="2534"/>
          <a:stretch>
            <a:fillRect/>
          </a:stretch>
        </p:blipFill>
        <p:spPr bwMode="auto">
          <a:xfrm>
            <a:off x="-152400" y="4935538"/>
            <a:ext cx="586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6">
            <a:lum bright="54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5" b="12636"/>
          <a:stretch>
            <a:fillRect/>
          </a:stretch>
        </p:blipFill>
        <p:spPr bwMode="auto">
          <a:xfrm>
            <a:off x="-114300" y="-50800"/>
            <a:ext cx="59467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7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487863"/>
            <a:ext cx="35464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407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96900" y="1536700"/>
            <a:ext cx="8547100" cy="1295400"/>
          </a:xfrm>
        </p:spPr>
        <p:txBody>
          <a:bodyPr/>
          <a:lstStyle/>
          <a:p>
            <a:pPr algn="ctr">
              <a:defRPr/>
            </a:pPr>
            <a:r>
              <a:rPr lang="en-US" sz="6100">
                <a:solidFill>
                  <a:schemeClr val="tx1"/>
                </a:solidFill>
                <a:cs typeface="+mj-cs"/>
              </a:rPr>
              <a:t>AME 436</a:t>
            </a:r>
            <a:br>
              <a:rPr lang="en-US" sz="6100">
                <a:cs typeface="+mj-cs"/>
              </a:rPr>
            </a:br>
            <a:br>
              <a:rPr lang="en-US" sz="6100">
                <a:cs typeface="+mj-cs"/>
              </a:rPr>
            </a:br>
            <a:r>
              <a:rPr lang="en-US">
                <a:cs typeface="+mj-cs"/>
              </a:rPr>
              <a:t>Energy and Propulsion</a:t>
            </a:r>
            <a:br>
              <a:rPr lang="en-US">
                <a:cs typeface="+mj-cs"/>
              </a:rPr>
            </a:br>
            <a:endParaRPr lang="en-US" sz="6100">
              <a:cs typeface="+mj-cs"/>
            </a:endParaRPr>
          </a:p>
        </p:txBody>
      </p:sp>
      <p:sp>
        <p:nvSpPr>
          <p:cNvPr id="14407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230688"/>
            <a:ext cx="8394700" cy="1420812"/>
          </a:xfrm>
        </p:spPr>
        <p:txBody>
          <a:bodyPr/>
          <a:lstStyle/>
          <a:p>
            <a:pPr algn="ctr">
              <a:defRPr/>
            </a:pPr>
            <a:r>
              <a:rPr lang="en-US" sz="4700" dirty="0">
                <a:solidFill>
                  <a:srgbClr val="008000"/>
                </a:solidFill>
                <a:cs typeface="+mn-cs"/>
              </a:rPr>
              <a:t>Lecture 11</a:t>
            </a:r>
          </a:p>
          <a:p>
            <a:pPr algn="ctr">
              <a:defRPr/>
            </a:pPr>
            <a:r>
              <a:rPr lang="en-US" dirty="0">
                <a:solidFill>
                  <a:srgbClr val="008000"/>
                </a:solidFill>
                <a:cs typeface="+mn-cs"/>
              </a:rPr>
              <a:t>Propulsion 1:  Thrust and aircraft range</a:t>
            </a:r>
            <a:endParaRPr lang="en-US" sz="4700" dirty="0">
              <a:solidFill>
                <a:srgbClr val="008000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06D63-4C5A-9E4E-81E9-E0867A8EE09C}"/>
              </a:ext>
            </a:extLst>
          </p:cNvPr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863" y="660400"/>
            <a:ext cx="8758237" cy="60420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But how to compute exit velocity (u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) and exit pressure (P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) as a function of ambient pressure (P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), flight velocity (u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)?  Need compressible flow analysis, next lecture </a:t>
            </a:r>
            <a:r>
              <a:rPr lang="mr-IN" dirty="0">
                <a:cs typeface="+mn-cs"/>
              </a:rPr>
              <a:t>…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Also - one can obtain a given thrust with large (P</a:t>
            </a:r>
            <a:r>
              <a:rPr lang="en-US" baseline="-25000" dirty="0">
                <a:cs typeface="+mn-cs"/>
              </a:rPr>
              <a:t>9 </a:t>
            </a:r>
            <a:r>
              <a:rPr lang="en-US" dirty="0">
                <a:cs typeface="+mn-cs"/>
              </a:rPr>
              <a:t>– 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)A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and a small      [(1+FAR)u</a:t>
            </a:r>
            <a:r>
              <a:rPr lang="en-US" baseline="-25000" dirty="0">
                <a:cs typeface="+mn-cs"/>
              </a:rPr>
              <a:t>9 </a:t>
            </a:r>
            <a:r>
              <a:rPr lang="en-US" dirty="0">
                <a:cs typeface="+mn-cs"/>
              </a:rPr>
              <a:t>- 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] or vice versa - which is better, i.e. for given 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, 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,      and FAR, what 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will give most thrust? Differentiate thrust equation and set = 0</a:t>
            </a:r>
          </a:p>
          <a:p>
            <a:pPr>
              <a:lnSpc>
                <a:spcPct val="6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60000"/>
              </a:lnSpc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Momentum balance at exit (see next slide)</a:t>
            </a:r>
          </a:p>
          <a:p>
            <a:pPr marL="0" indent="0">
              <a:lnSpc>
                <a:spcPct val="5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Combine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buFont typeface="Symbol" charset="0"/>
              <a:buChar char="Þ"/>
              <a:defRPr/>
            </a:pPr>
            <a:r>
              <a:rPr lang="en-US" dirty="0">
                <a:solidFill>
                  <a:srgbClr val="B50014"/>
                </a:solidFill>
                <a:cs typeface="+mn-cs"/>
              </a:rPr>
              <a:t>Optimal performance occurs for exit pressure = ambient pressure</a:t>
            </a:r>
          </a:p>
          <a:p>
            <a:pPr>
              <a:buFont typeface="Symbol" charset="0"/>
              <a:buChar char="Þ"/>
              <a:defRPr/>
            </a:pPr>
            <a:r>
              <a:rPr lang="en-US" dirty="0">
                <a:solidFill>
                  <a:srgbClr val="B50014"/>
                </a:solidFill>
                <a:cs typeface="+mn-cs"/>
              </a:rPr>
              <a:t>Valid for any 1-D steady cycle (ideal or not), any material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6375" y="104775"/>
            <a:ext cx="8293100" cy="381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Thrust computation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48545"/>
              </p:ext>
            </p:extLst>
          </p:nvPr>
        </p:nvGraphicFramePr>
        <p:xfrm>
          <a:off x="803869" y="3041275"/>
          <a:ext cx="716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7" name="Equation" r:id="rId4" imgW="4102100" imgH="482600" progId="Equation.3">
                  <p:embed/>
                </p:oleObj>
              </mc:Choice>
              <mc:Fallback>
                <p:oleObj name="Equation" r:id="rId4" imgW="4102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69" y="3041275"/>
                        <a:ext cx="716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94589"/>
              </p:ext>
            </p:extLst>
          </p:nvPr>
        </p:nvGraphicFramePr>
        <p:xfrm>
          <a:off x="906576" y="4165841"/>
          <a:ext cx="48577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8" name="Equation" r:id="rId6" imgW="2781300" imgH="469900" progId="Equation.3">
                  <p:embed/>
                </p:oleObj>
              </mc:Choice>
              <mc:Fallback>
                <p:oleObj name="Equation" r:id="rId6" imgW="2781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576" y="4165841"/>
                        <a:ext cx="48577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59610"/>
              </p:ext>
            </p:extLst>
          </p:nvPr>
        </p:nvGraphicFramePr>
        <p:xfrm>
          <a:off x="949813" y="5120659"/>
          <a:ext cx="43465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9" name="Equation" r:id="rId8" imgW="2489200" imgH="431800" progId="Equation.3">
                  <p:embed/>
                </p:oleObj>
              </mc:Choice>
              <mc:Fallback>
                <p:oleObj name="Equation" r:id="rId8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13" y="5120659"/>
                        <a:ext cx="43465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65711"/>
              </p:ext>
            </p:extLst>
          </p:nvPr>
        </p:nvGraphicFramePr>
        <p:xfrm>
          <a:off x="1338387" y="2083892"/>
          <a:ext cx="409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0" name="Equation" r:id="rId10" imgW="203200" imgH="177800" progId="Equation.3">
                  <p:embed/>
                </p:oleObj>
              </mc:Choice>
              <mc:Fallback>
                <p:oleObj name="Equation" r:id="rId10" imgW="203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387" y="2083892"/>
                        <a:ext cx="4095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38088"/>
              </p:ext>
            </p:extLst>
          </p:nvPr>
        </p:nvGraphicFramePr>
        <p:xfrm>
          <a:off x="2178715" y="2394553"/>
          <a:ext cx="409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41" name="Equation" r:id="rId12" imgW="203200" imgH="177800" progId="Equation.3">
                  <p:embed/>
                </p:oleObj>
              </mc:Choice>
              <mc:Fallback>
                <p:oleObj name="Equation" r:id="rId12" imgW="203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715" y="2394553"/>
                        <a:ext cx="4095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0207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07950"/>
            <a:ext cx="7708900" cy="365125"/>
          </a:xfrm>
        </p:spPr>
        <p:txBody>
          <a:bodyPr/>
          <a:lstStyle/>
          <a:p>
            <a:r>
              <a:rPr lang="en-US" sz="2600">
                <a:effectLst/>
                <a:latin typeface="Helvetica" charset="0"/>
                <a:ea typeface="ＭＳ Ｐゴシック" charset="0"/>
              </a:rPr>
              <a:t>1D momentum balance - constant-area duct </a:t>
            </a:r>
            <a:endParaRPr lang="en-US" u="sng"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966788"/>
            <a:ext cx="4354513" cy="909637"/>
          </a:xfrm>
        </p:spPr>
        <p:txBody>
          <a:bodyPr/>
          <a:lstStyle/>
          <a:p>
            <a:pPr marL="290513" indent="-290513">
              <a:lnSpc>
                <a:spcPct val="105000"/>
              </a:lnSpc>
              <a:buFont typeface="Wingdings" charset="0"/>
              <a:buNone/>
              <a:tabLst/>
              <a:defRPr/>
            </a:pPr>
            <a:r>
              <a:rPr lang="en-US">
                <a:cs typeface="+mn-cs"/>
              </a:rPr>
              <a:t>Coefficient of friction (C</a:t>
            </a:r>
            <a:r>
              <a:rPr lang="en-US" baseline="-25000">
                <a:cs typeface="+mn-cs"/>
              </a:rPr>
              <a:t>f</a:t>
            </a:r>
            <a:r>
              <a:rPr lang="en-US">
                <a:cs typeface="+mn-cs"/>
                <a:sym typeface="Symbol" charset="0"/>
              </a:rPr>
              <a:t>)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24718"/>
              </p:ext>
            </p:extLst>
          </p:nvPr>
        </p:nvGraphicFramePr>
        <p:xfrm>
          <a:off x="302901" y="3079041"/>
          <a:ext cx="501015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5" name="Equation" r:id="rId4" imgW="2870200" imgH="1765300" progId="Equation.3">
                  <p:embed/>
                </p:oleObj>
              </mc:Choice>
              <mc:Fallback>
                <p:oleObj name="Equation" r:id="rId4" imgW="28702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01" y="3079041"/>
                        <a:ext cx="501015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95689"/>
              </p:ext>
            </p:extLst>
          </p:nvPr>
        </p:nvGraphicFramePr>
        <p:xfrm>
          <a:off x="3769171" y="1069245"/>
          <a:ext cx="5199317" cy="421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6" name="Picture" r:id="rId6" imgW="5524500" imgH="4483100" progId="Word.Picture.8">
                  <p:embed/>
                </p:oleObj>
              </mc:Choice>
              <mc:Fallback>
                <p:oleObj name="Picture" r:id="rId6" imgW="5524500" imgH="44831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171" y="1069245"/>
                        <a:ext cx="5199317" cy="4218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02137"/>
              </p:ext>
            </p:extLst>
          </p:nvPr>
        </p:nvGraphicFramePr>
        <p:xfrm>
          <a:off x="361950" y="1924050"/>
          <a:ext cx="259238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7" name="Equation" r:id="rId8" imgW="1485900" imgH="609600" progId="Equation.3">
                  <p:embed/>
                </p:oleObj>
              </mc:Choice>
              <mc:Fallback>
                <p:oleObj name="Equation" r:id="rId8" imgW="1485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924050"/>
                        <a:ext cx="2592388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5158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6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674688"/>
            <a:ext cx="8734425" cy="5749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Wait – this says 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= 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is an </a:t>
            </a:r>
            <a:r>
              <a:rPr lang="en-US" dirty="0" err="1">
                <a:cs typeface="+mn-cs"/>
              </a:rPr>
              <a:t>extremum</a:t>
            </a:r>
            <a:r>
              <a:rPr lang="en-US" dirty="0">
                <a:cs typeface="+mn-cs"/>
              </a:rPr>
              <a:t> –but is it a minimum or maximum? </a:t>
            </a: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but 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= 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at the </a:t>
            </a:r>
            <a:r>
              <a:rPr lang="en-US" dirty="0" err="1">
                <a:cs typeface="+mn-cs"/>
              </a:rPr>
              <a:t>extremum</a:t>
            </a:r>
            <a:r>
              <a:rPr lang="en-US" dirty="0">
                <a:cs typeface="+mn-cs"/>
              </a:rPr>
              <a:t> cases so</a:t>
            </a: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Maximum thrust if d</a:t>
            </a:r>
            <a:r>
              <a:rPr lang="en-US" baseline="30000" dirty="0">
                <a:cs typeface="+mn-cs"/>
              </a:rPr>
              <a:t>2</a:t>
            </a:r>
            <a:r>
              <a:rPr lang="en-US" dirty="0">
                <a:cs typeface="+mn-cs"/>
              </a:rPr>
              <a:t>(Thrust)/d(P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)</a:t>
            </a:r>
            <a:r>
              <a:rPr lang="en-US" baseline="30000" dirty="0">
                <a:cs typeface="+mn-cs"/>
              </a:rPr>
              <a:t>2</a:t>
            </a:r>
            <a:r>
              <a:rPr lang="en-US" dirty="0">
                <a:cs typeface="+mn-cs"/>
              </a:rPr>
              <a:t> &lt; 0 </a:t>
            </a:r>
            <a:r>
              <a:rPr lang="en-US" dirty="0">
                <a:cs typeface="+mn-cs"/>
                <a:sym typeface="Symbol" charset="0"/>
              </a:rPr>
              <a:t></a:t>
            </a:r>
            <a:r>
              <a:rPr lang="en-US" dirty="0">
                <a:cs typeface="+mn-cs"/>
              </a:rPr>
              <a:t> dA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/dP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&lt; 0 - we will show this is true for supersonic exit conditions</a:t>
            </a:r>
          </a:p>
          <a:p>
            <a:pPr>
              <a:defRPr/>
            </a:pPr>
            <a:r>
              <a:rPr lang="en-US" dirty="0">
                <a:cs typeface="+mn-cs"/>
              </a:rPr>
              <a:t>Minimum thrust if d</a:t>
            </a:r>
            <a:r>
              <a:rPr lang="en-US" baseline="30000" dirty="0">
                <a:cs typeface="+mn-cs"/>
              </a:rPr>
              <a:t>2</a:t>
            </a:r>
            <a:r>
              <a:rPr lang="en-US" dirty="0">
                <a:cs typeface="+mn-cs"/>
              </a:rPr>
              <a:t>(Thrust)/d(P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)</a:t>
            </a:r>
            <a:r>
              <a:rPr lang="en-US" baseline="30000" dirty="0">
                <a:cs typeface="+mn-cs"/>
              </a:rPr>
              <a:t>2</a:t>
            </a:r>
            <a:r>
              <a:rPr lang="en-US" dirty="0">
                <a:cs typeface="+mn-cs"/>
              </a:rPr>
              <a:t> &gt; 0 </a:t>
            </a:r>
            <a:r>
              <a:rPr lang="en-US" dirty="0">
                <a:cs typeface="+mn-cs"/>
                <a:sym typeface="Symbol" charset="0"/>
              </a:rPr>
              <a:t></a:t>
            </a:r>
            <a:r>
              <a:rPr lang="en-US" dirty="0">
                <a:cs typeface="+mn-cs"/>
              </a:rPr>
              <a:t> dA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/dP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&gt; 0 - we will show this is true for subsonic exit conditions, but for subsonic, 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= 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always since acoustic (pressure) waves can travel up the nozzle, equalizing the pressure to 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, so it</a:t>
            </a:r>
            <a:r>
              <a:rPr lang="fr-FR" dirty="0">
                <a:cs typeface="+mn-cs"/>
              </a:rPr>
              <a:t>'</a:t>
            </a:r>
            <a:r>
              <a:rPr lang="en-US" dirty="0">
                <a:cs typeface="+mn-cs"/>
              </a:rPr>
              <a:t>s a moot point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Thrust computation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12042"/>
              </p:ext>
            </p:extLst>
          </p:nvPr>
        </p:nvGraphicFramePr>
        <p:xfrm>
          <a:off x="709993" y="1511300"/>
          <a:ext cx="8302864" cy="85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6" name="Equation" r:id="rId4" imgW="4305300" imgH="444500" progId="Equation.3">
                  <p:embed/>
                </p:oleObj>
              </mc:Choice>
              <mc:Fallback>
                <p:oleObj name="Equation" r:id="rId4" imgW="4305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93" y="1511300"/>
                        <a:ext cx="8302864" cy="853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3398"/>
              </p:ext>
            </p:extLst>
          </p:nvPr>
        </p:nvGraphicFramePr>
        <p:xfrm>
          <a:off x="739186" y="2861640"/>
          <a:ext cx="2626025" cy="93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7" name="Equation" r:id="rId6" imgW="1244600" imgH="444500" progId="Equation.3">
                  <p:embed/>
                </p:oleObj>
              </mc:Choice>
              <mc:Fallback>
                <p:oleObj name="Equation" r:id="rId6" imgW="1244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86" y="2861640"/>
                        <a:ext cx="2626025" cy="934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2686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6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628891"/>
            <a:ext cx="8470900" cy="5867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Turbofan:  same as turbojet except that there are two streams, one hot (combusting) and one cold (non-combusting, fan only, use prime (</a:t>
            </a:r>
            <a:r>
              <a:rPr lang="fr-FR" altLang="ja-JP" dirty="0">
                <a:cs typeface="+mn-cs"/>
              </a:rPr>
              <a:t>'</a:t>
            </a:r>
            <a:r>
              <a:rPr lang="en-US" dirty="0">
                <a:cs typeface="+mn-cs"/>
              </a:rPr>
              <a:t>) superscript):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Note (1 + FAR) term applies only to combusting stream</a:t>
            </a:r>
          </a:p>
          <a:p>
            <a:pPr>
              <a:defRPr/>
            </a:pPr>
            <a:r>
              <a:rPr lang="en-US" dirty="0">
                <a:cs typeface="+mn-cs"/>
              </a:rPr>
              <a:t>Note we assumed P</a:t>
            </a:r>
            <a:r>
              <a:rPr lang="en-US" baseline="-25000" dirty="0">
                <a:cs typeface="+mn-cs"/>
              </a:rPr>
              <a:t>9</a:t>
            </a:r>
            <a:r>
              <a:rPr lang="en-US" dirty="0">
                <a:cs typeface="+mn-cs"/>
              </a:rPr>
              <a:t> = P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for fan stream; for any sane fan design u</a:t>
            </a:r>
            <a:r>
              <a:rPr lang="en-US" baseline="-25000" dirty="0">
                <a:cs typeface="+mn-cs"/>
              </a:rPr>
              <a:t>9</a:t>
            </a:r>
            <a:r>
              <a:rPr lang="fr-FR" baseline="30000" dirty="0">
                <a:cs typeface="+mn-cs"/>
              </a:rPr>
              <a:t>'</a:t>
            </a:r>
            <a:r>
              <a:rPr lang="en-US" dirty="0">
                <a:cs typeface="+mn-cs"/>
              </a:rPr>
              <a:t> will be subsonic so </a:t>
            </a:r>
            <a:r>
              <a:rPr lang="en-US" altLang="ja-JP" dirty="0"/>
              <a:t>P</a:t>
            </a:r>
            <a:r>
              <a:rPr lang="en-US" altLang="ja-JP" baseline="-25000" dirty="0"/>
              <a:t>9</a:t>
            </a:r>
            <a:r>
              <a:rPr lang="en-US" altLang="ja-JP" dirty="0"/>
              <a:t> = P</a:t>
            </a:r>
            <a:r>
              <a:rPr lang="en-US" altLang="ja-JP" baseline="-25000" dirty="0"/>
              <a:t>1</a:t>
            </a:r>
            <a:r>
              <a:rPr lang="en-US" dirty="0">
                <a:cs typeface="+mn-cs"/>
              </a:rPr>
              <a:t> will be true</a:t>
            </a:r>
          </a:p>
        </p:txBody>
      </p:sp>
      <p:sp>
        <p:nvSpPr>
          <p:cNvPr id="146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Thrust computation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972906"/>
              </p:ext>
            </p:extLst>
          </p:nvPr>
        </p:nvGraphicFramePr>
        <p:xfrm>
          <a:off x="696913" y="1749907"/>
          <a:ext cx="7150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7" name="Equation" r:id="rId4" imgW="3390900" imgH="317500" progId="Equation.3">
                  <p:embed/>
                </p:oleObj>
              </mc:Choice>
              <mc:Fallback>
                <p:oleObj name="Equation" r:id="rId4" imgW="3390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749907"/>
                        <a:ext cx="71501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601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 dirty="0"/>
          </a:p>
        </p:txBody>
      </p:sp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260350" y="9906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endParaRPr lang="en-US" sz="21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Propulsive, thermal, overall efficiency</a:t>
            </a:r>
          </a:p>
        </p:txBody>
      </p:sp>
      <p:sp>
        <p:nvSpPr>
          <p:cNvPr id="1465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4950" y="596900"/>
            <a:ext cx="8216900" cy="5943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Thermal efficiency</a:t>
            </a:r>
            <a:r>
              <a:rPr lang="en-US" dirty="0">
                <a:cs typeface="+mn-cs"/>
              </a:rPr>
              <a:t> (</a:t>
            </a:r>
            <a:r>
              <a:rPr lang="en-US" dirty="0">
                <a:cs typeface="+mn-cs"/>
                <a:sym typeface="Symbol" charset="0"/>
              </a:rPr>
              <a:t></a:t>
            </a:r>
            <a:r>
              <a:rPr lang="en-US" baseline="-25000" dirty="0" err="1">
                <a:cs typeface="+mn-cs"/>
                <a:sym typeface="Symbol" charset="0"/>
              </a:rPr>
              <a:t>th</a:t>
            </a:r>
            <a:r>
              <a:rPr lang="en-US" dirty="0">
                <a:cs typeface="+mn-cs"/>
              </a:rPr>
              <a:t>) </a:t>
            </a: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130000"/>
              </a:lnSpc>
              <a:defRPr/>
            </a:pPr>
            <a:endParaRPr lang="en-US" sz="18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cs typeface="+mn-cs"/>
              </a:rPr>
              <a:t>	</a:t>
            </a:r>
          </a:p>
          <a:p>
            <a:pPr>
              <a:buFont typeface="Wingdings" charset="0"/>
              <a:buNone/>
              <a:defRPr/>
            </a:pPr>
            <a:endParaRPr lang="en-US" sz="18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Propulsive efficiency</a:t>
            </a:r>
            <a:r>
              <a:rPr lang="en-US" dirty="0">
                <a:cs typeface="+mn-cs"/>
              </a:rPr>
              <a:t> (</a:t>
            </a:r>
            <a:r>
              <a:rPr lang="en-US" dirty="0">
                <a:cs typeface="+mn-cs"/>
                <a:sym typeface="Symbol" charset="0"/>
              </a:rPr>
              <a:t></a:t>
            </a:r>
            <a:r>
              <a:rPr lang="en-US" baseline="-25000" dirty="0">
                <a:cs typeface="+mn-cs"/>
                <a:sym typeface="Symbol" charset="0"/>
              </a:rPr>
              <a:t>p</a:t>
            </a:r>
            <a:r>
              <a:rPr lang="en-US" dirty="0">
                <a:cs typeface="+mn-cs"/>
              </a:rPr>
              <a:t>) </a:t>
            </a: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Overall efficiency</a:t>
            </a:r>
            <a:r>
              <a:rPr lang="en-US" dirty="0">
                <a:cs typeface="+mn-cs"/>
              </a:rPr>
              <a:t> (</a:t>
            </a:r>
            <a:r>
              <a:rPr lang="en-US" dirty="0">
                <a:cs typeface="+mn-cs"/>
                <a:sym typeface="Symbol" charset="0"/>
              </a:rPr>
              <a:t></a:t>
            </a:r>
            <a:r>
              <a:rPr lang="en-US" baseline="-25000" dirty="0">
                <a:cs typeface="+mn-cs"/>
                <a:sym typeface="Symbol" charset="0"/>
              </a:rPr>
              <a:t>o</a:t>
            </a:r>
            <a:r>
              <a:rPr lang="en-US" dirty="0">
                <a:cs typeface="+mn-cs"/>
              </a:rPr>
              <a:t>) </a:t>
            </a: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cs typeface="+mn-cs"/>
              </a:rPr>
              <a:t>	</a:t>
            </a:r>
            <a:r>
              <a:rPr lang="en-US" dirty="0">
                <a:cs typeface="+mn-cs"/>
              </a:rPr>
              <a:t>this is the most important efficiency in determining aircraft performance (see </a:t>
            </a:r>
            <a:r>
              <a:rPr lang="en-US" dirty="0" err="1">
                <a:cs typeface="+mn-cs"/>
              </a:rPr>
              <a:t>Breguet</a:t>
            </a:r>
            <a:r>
              <a:rPr lang="en-US" dirty="0">
                <a:cs typeface="+mn-cs"/>
              </a:rPr>
              <a:t> range equation, coming up…)</a:t>
            </a:r>
            <a:endParaRPr lang="en-US" dirty="0">
              <a:solidFill>
                <a:srgbClr val="EF1F1D"/>
              </a:solidFill>
              <a:cs typeface="+mn-cs"/>
            </a:endParaRPr>
          </a:p>
          <a:p>
            <a:pPr>
              <a:defRPr/>
            </a:pPr>
            <a:endParaRPr lang="en-US" sz="1600" dirty="0">
              <a:cs typeface="+mn-cs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31838" y="1001713"/>
          <a:ext cx="5713412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7" name="Equation" r:id="rId4" imgW="3251200" imgH="939800" progId="Equation.3">
                  <p:embed/>
                </p:oleObj>
              </mc:Choice>
              <mc:Fallback>
                <p:oleObj name="Equation" r:id="rId4" imgW="32512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001713"/>
                        <a:ext cx="5713412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196556"/>
              </p:ext>
            </p:extLst>
          </p:nvPr>
        </p:nvGraphicFramePr>
        <p:xfrm>
          <a:off x="739775" y="2912333"/>
          <a:ext cx="7631113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8" name="Equation" r:id="rId6" imgW="4343400" imgH="965200" progId="Equation.3">
                  <p:embed/>
                </p:oleObj>
              </mc:Choice>
              <mc:Fallback>
                <p:oleObj name="Equation" r:id="rId6" imgW="43434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912333"/>
                        <a:ext cx="7631113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22698"/>
              </p:ext>
            </p:extLst>
          </p:nvPr>
        </p:nvGraphicFramePr>
        <p:xfrm>
          <a:off x="638175" y="5008315"/>
          <a:ext cx="7226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9" name="Equation" r:id="rId8" imgW="4114800" imgH="393700" progId="Equation.3">
                  <p:embed/>
                </p:oleObj>
              </mc:Choice>
              <mc:Fallback>
                <p:oleObj name="Equation" r:id="rId8" imgW="411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008315"/>
                        <a:ext cx="7226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3134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66370" name="Rectangle 2"/>
          <p:cNvSpPr>
            <a:spLocks noChangeArrowheads="1"/>
          </p:cNvSpPr>
          <p:nvPr/>
        </p:nvSpPr>
        <p:spPr bwMode="auto">
          <a:xfrm>
            <a:off x="444500" y="9271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endParaRPr lang="en-US" sz="21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466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Propulsive, thermal, overall efficiency</a:t>
            </a:r>
          </a:p>
        </p:txBody>
      </p:sp>
      <p:sp>
        <p:nvSpPr>
          <p:cNvPr id="146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2888" y="628650"/>
            <a:ext cx="8216900" cy="5943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Note on propulsive efficiency</a:t>
            </a:r>
            <a:r>
              <a:rPr lang="en-US" dirty="0">
                <a:cs typeface="+mn-cs"/>
                <a:sym typeface="Symbol" charset="0"/>
              </a:rPr>
              <a:t> </a:t>
            </a:r>
          </a:p>
          <a:p>
            <a:pPr>
              <a:defRPr/>
            </a:pPr>
            <a:endParaRPr lang="en-US" dirty="0">
              <a:cs typeface="+mn-cs"/>
              <a:sym typeface="Symbol" charset="0"/>
            </a:endParaRPr>
          </a:p>
          <a:p>
            <a:pPr>
              <a:defRPr/>
            </a:pPr>
            <a:endParaRPr lang="en-US" dirty="0">
              <a:cs typeface="+mn-cs"/>
              <a:sym typeface="Symbol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cs typeface="+mn-cs"/>
              <a:sym typeface="Symbol" charset="0"/>
            </a:endParaRP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>
                <a:sym typeface="Symbol" charset="0"/>
              </a:rPr>
              <a:t>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 1 as </a:t>
            </a:r>
            <a:r>
              <a:rPr lang="en-US" dirty="0">
                <a:latin typeface="Symbol" charset="2"/>
                <a:cs typeface="Symbol" charset="2"/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u  0  u</a:t>
            </a:r>
            <a:r>
              <a:rPr lang="en-US" baseline="-25000" dirty="0">
                <a:sym typeface="Symbol" charset="0"/>
              </a:rPr>
              <a:t>9 </a:t>
            </a:r>
            <a:r>
              <a:rPr lang="en-US" dirty="0">
                <a:sym typeface="Symbol" charset="0"/>
              </a:rPr>
              <a:t>is only slightly larger than u</a:t>
            </a:r>
            <a:r>
              <a:rPr lang="en-US" baseline="-25000" dirty="0">
                <a:sym typeface="Symbol" charset="0"/>
              </a:rPr>
              <a:t>1</a:t>
            </a:r>
            <a:endParaRPr lang="en-US" dirty="0">
              <a:sym typeface="Symbol" charset="0"/>
            </a:endParaRPr>
          </a:p>
          <a:p>
            <a:pPr lvl="1">
              <a:defRPr/>
            </a:pPr>
            <a:r>
              <a:rPr lang="en-US" dirty="0"/>
              <a:t>B</a:t>
            </a:r>
            <a:r>
              <a:rPr lang="en-US" dirty="0">
                <a:sym typeface="Symbol" charset="0"/>
              </a:rPr>
              <a:t>ut then you need large mass flow rate (     ) to get the required Thrust ~      </a:t>
            </a:r>
            <a:r>
              <a:rPr lang="en-US" dirty="0">
                <a:latin typeface="Symbol" charset="2"/>
                <a:cs typeface="Symbol" charset="2"/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u </a:t>
            </a:r>
            <a:r>
              <a:rPr lang="en-US" dirty="0"/>
              <a:t>-</a:t>
            </a:r>
            <a:r>
              <a:rPr lang="en-US" dirty="0">
                <a:sym typeface="Symbol" charset="0"/>
              </a:rPr>
              <a:t> but this is how turbofan engines work!</a:t>
            </a:r>
            <a:endParaRPr lang="en-US" dirty="0"/>
          </a:p>
          <a:p>
            <a:pPr lvl="1">
              <a:defRPr/>
            </a:pPr>
            <a:r>
              <a:rPr lang="en-US" dirty="0"/>
              <a:t>In other words, </a:t>
            </a:r>
            <a:r>
              <a:rPr lang="en-US" dirty="0">
                <a:solidFill>
                  <a:srgbClr val="FF0000"/>
                </a:solidFill>
              </a:rPr>
              <a:t>the best propulsion system accelerates an infinite mass of air by an infinitesimal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</a:t>
            </a:r>
            <a:r>
              <a:rPr lang="en-US" dirty="0">
                <a:solidFill>
                  <a:srgbClr val="FF0000"/>
                </a:solidFill>
              </a:rPr>
              <a:t>u</a:t>
            </a:r>
          </a:p>
          <a:p>
            <a:pPr lvl="1">
              <a:defRPr/>
            </a:pPr>
            <a:r>
              <a:rPr lang="en-US" dirty="0"/>
              <a:t>F</a:t>
            </a:r>
            <a:r>
              <a:rPr lang="en-US" dirty="0">
                <a:sym typeface="Symbol" charset="0"/>
              </a:rPr>
              <a:t>undamentally this is because Thrust ~ </a:t>
            </a:r>
            <a:r>
              <a:rPr lang="en-US" dirty="0">
                <a:latin typeface="Symbol" charset="2"/>
                <a:cs typeface="Symbol" charset="2"/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u = u</a:t>
            </a:r>
            <a:r>
              <a:rPr lang="en-US" baseline="-25000" dirty="0">
                <a:sym typeface="Symbol" charset="0"/>
              </a:rPr>
              <a:t>9</a:t>
            </a:r>
            <a:r>
              <a:rPr lang="en-US" dirty="0">
                <a:sym typeface="Symbol" charset="0"/>
              </a:rPr>
              <a:t> – u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/>
              <a:t>, but energy required to get that thrust ~ (u</a:t>
            </a:r>
            <a:r>
              <a:rPr lang="en-US" baseline="-25000" dirty="0"/>
              <a:t>9</a:t>
            </a:r>
            <a:r>
              <a:rPr lang="en-US" baseline="30000" dirty="0"/>
              <a:t>2</a:t>
            </a:r>
            <a:r>
              <a:rPr lang="en-US" dirty="0"/>
              <a:t> - u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)/2</a:t>
            </a:r>
            <a:endParaRPr lang="en-US" dirty="0">
              <a:sym typeface="Symbol" charset="0"/>
            </a:endParaRPr>
          </a:p>
          <a:p>
            <a:pPr lvl="1">
              <a:defRPr/>
            </a:pPr>
            <a:r>
              <a:rPr lang="en-US" dirty="0">
                <a:solidFill>
                  <a:srgbClr val="EF1F1D"/>
                </a:solidFill>
              </a:rPr>
              <a:t>T</a:t>
            </a:r>
            <a:r>
              <a:rPr lang="en-US" dirty="0">
                <a:solidFill>
                  <a:srgbClr val="EF1F1D"/>
                </a:solidFill>
                <a:sym typeface="Symbol" charset="0"/>
              </a:rPr>
              <a:t>his issue will come up a lot in the next few weeks!</a:t>
            </a:r>
            <a:endParaRPr lang="en-US" dirty="0">
              <a:solidFill>
                <a:srgbClr val="EF1F1D"/>
              </a:solidFill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41887"/>
              </p:ext>
            </p:extLst>
          </p:nvPr>
        </p:nvGraphicFramePr>
        <p:xfrm>
          <a:off x="826633" y="1085361"/>
          <a:ext cx="74215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71" name="Equation" r:id="rId4" imgW="4229100" imgH="546100" progId="Equation.3">
                  <p:embed/>
                </p:oleObj>
              </mc:Choice>
              <mc:Fallback>
                <p:oleObj name="Equation" r:id="rId4" imgW="42291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33" y="1085361"/>
                        <a:ext cx="742156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60554"/>
              </p:ext>
            </p:extLst>
          </p:nvPr>
        </p:nvGraphicFramePr>
        <p:xfrm>
          <a:off x="5656979" y="2374652"/>
          <a:ext cx="409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72" name="Equation" r:id="rId6" imgW="203200" imgH="177800" progId="Equation.3">
                  <p:embed/>
                </p:oleObj>
              </mc:Choice>
              <mc:Fallback>
                <p:oleObj name="Equation" r:id="rId6" imgW="203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979" y="2374652"/>
                        <a:ext cx="4095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9561"/>
              </p:ext>
            </p:extLst>
          </p:nvPr>
        </p:nvGraphicFramePr>
        <p:xfrm>
          <a:off x="2097501" y="2687105"/>
          <a:ext cx="409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73" name="Equation" r:id="rId8" imgW="203200" imgH="177800" progId="Equation.3">
                  <p:embed/>
                </p:oleObj>
              </mc:Choice>
              <mc:Fallback>
                <p:oleObj name="Equation" r:id="rId8" imgW="203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501" y="2687105"/>
                        <a:ext cx="4095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6038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9238" y="622953"/>
            <a:ext cx="8640762" cy="58801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Specific thrust </a:t>
            </a:r>
            <a:r>
              <a:rPr lang="en-US" dirty="0"/>
              <a:t>– thrust per unit mass flow rate, non-</a:t>
            </a:r>
            <a:r>
              <a:rPr lang="en-US" dirty="0" err="1"/>
              <a:t>dimensionalized</a:t>
            </a:r>
            <a:r>
              <a:rPr lang="en-US" dirty="0"/>
              <a:t> by sound speed at ambient conditions (c</a:t>
            </a:r>
            <a:r>
              <a:rPr lang="en-US" baseline="-25000" dirty="0"/>
              <a:t>1</a:t>
            </a:r>
            <a:r>
              <a:rPr lang="en-US" dirty="0"/>
              <a:t>) 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50621"/>
              </p:ext>
            </p:extLst>
          </p:nvPr>
        </p:nvGraphicFramePr>
        <p:xfrm>
          <a:off x="506480" y="1346656"/>
          <a:ext cx="8317075" cy="501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9" name="Equation" r:id="rId4" imgW="4889500" imgH="2959100" progId="Equation.3">
                  <p:embed/>
                </p:oleObj>
              </mc:Choice>
              <mc:Fallback>
                <p:oleObj name="Equation" r:id="rId4" imgW="4889500" imgH="295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80" y="1346656"/>
                        <a:ext cx="8317075" cy="501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8445500" cy="3810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cs typeface="+mj-cs"/>
              </a:rPr>
              <a:t>Other performance parameters</a:t>
            </a:r>
            <a:endParaRPr lang="en-US" dirty="0">
              <a:cs typeface="+mj-cs"/>
            </a:endParaRPr>
          </a:p>
        </p:txBody>
      </p:sp>
      <p:sp>
        <p:nvSpPr>
          <p:cNvPr id="1562633" name="Text Box 9"/>
          <p:cNvSpPr txBox="1">
            <a:spLocks noChangeArrowheads="1"/>
          </p:cNvSpPr>
          <p:nvPr/>
        </p:nvSpPr>
        <p:spPr bwMode="auto">
          <a:xfrm>
            <a:off x="5605739" y="5488355"/>
            <a:ext cx="34283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dirty="0">
                <a:solidFill>
                  <a:srgbClr val="2F8B20"/>
                </a:solidFill>
                <a:cs typeface="+mn-cs"/>
              </a:rPr>
              <a:t>For any 1D steady propulsion system if working fluid is an ideal gas with constant C</a:t>
            </a:r>
            <a:r>
              <a:rPr lang="en-US" sz="1800" baseline="-25000" dirty="0">
                <a:solidFill>
                  <a:srgbClr val="2F8B20"/>
                </a:solidFill>
                <a:cs typeface="+mn-cs"/>
              </a:rPr>
              <a:t>P</a:t>
            </a:r>
            <a:r>
              <a:rPr lang="en-US" sz="1800" dirty="0">
                <a:solidFill>
                  <a:srgbClr val="2F8B20"/>
                </a:solidFill>
                <a:cs typeface="+mn-cs"/>
              </a:rPr>
              <a:t>, </a:t>
            </a:r>
            <a:r>
              <a:rPr lang="en-US" sz="1800" dirty="0">
                <a:solidFill>
                  <a:srgbClr val="2F8B20"/>
                </a:solidFill>
                <a:cs typeface="+mn-cs"/>
                <a:sym typeface="Symbol" charset="0"/>
              </a:rPr>
              <a:t></a:t>
            </a:r>
            <a:endParaRPr lang="en-US" sz="1800" dirty="0">
              <a:solidFill>
                <a:srgbClr val="2F8B20"/>
              </a:solidFill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79364" y="2173197"/>
            <a:ext cx="4003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dirty="0">
                <a:solidFill>
                  <a:srgbClr val="2F8B20"/>
                </a:solidFill>
                <a:cs typeface="+mn-cs"/>
              </a:rPr>
              <a:t>For any 1D steady propulsion system</a:t>
            </a:r>
          </a:p>
        </p:txBody>
      </p:sp>
    </p:spTree>
    <p:extLst>
      <p:ext uri="{BB962C8B-B14F-4D97-AF65-F5344CB8AC3E}">
        <p14:creationId xmlns:p14="http://schemas.microsoft.com/office/powerpoint/2010/main" val="25467984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56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20650"/>
            <a:ext cx="8445500" cy="3810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cs typeface="+mj-cs"/>
              </a:rPr>
              <a:t>Other performance parameters</a:t>
            </a:r>
            <a:endParaRPr lang="en-US" dirty="0">
              <a:cs typeface="+mj-cs"/>
            </a:endParaRPr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673100"/>
            <a:ext cx="8610600" cy="58801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Specific thrust (ST) continued…</a:t>
            </a:r>
            <a:r>
              <a:rPr lang="en-US" sz="2000" dirty="0">
                <a:sym typeface="Symbol" charset="0"/>
              </a:rPr>
              <a:t> if P</a:t>
            </a:r>
            <a:r>
              <a:rPr lang="en-US" sz="2000" baseline="-25000" dirty="0">
                <a:sym typeface="Symbol" charset="0"/>
              </a:rPr>
              <a:t>9</a:t>
            </a:r>
            <a:r>
              <a:rPr lang="en-US" sz="2000" dirty="0">
                <a:sym typeface="Symbol" charset="0"/>
              </a:rPr>
              <a:t> = P</a:t>
            </a:r>
            <a:r>
              <a:rPr lang="en-US" sz="2000" baseline="-25000" dirty="0">
                <a:sym typeface="Symbol" charset="0"/>
              </a:rPr>
              <a:t>1</a:t>
            </a:r>
            <a:r>
              <a:rPr lang="en-US" sz="2000" dirty="0">
                <a:sym typeface="Symbol" charset="0"/>
              </a:rPr>
              <a:t> and FAR &lt;&lt; 1 then</a:t>
            </a:r>
          </a:p>
          <a:p>
            <a:pPr>
              <a:defRPr/>
            </a:pPr>
            <a:endParaRPr lang="en-US" sz="2000" dirty="0"/>
          </a:p>
          <a:p>
            <a:pPr>
              <a:lnSpc>
                <a:spcPct val="50000"/>
              </a:lnSpc>
              <a:defRPr/>
            </a:pP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cs typeface="+mn-cs"/>
              </a:rPr>
              <a:t>Thrust Specific Fuel Consumption (TSFC) </a:t>
            </a:r>
            <a:r>
              <a:rPr lang="en-US" sz="2000" dirty="0">
                <a:solidFill>
                  <a:srgbClr val="008000"/>
                </a:solidFill>
                <a:cs typeface="+mn-cs"/>
              </a:rPr>
              <a:t>(PDR</a:t>
            </a:r>
            <a:r>
              <a:rPr lang="fr-FR" altLang="ja-JP" sz="2000" dirty="0">
                <a:solidFill>
                  <a:srgbClr val="008000"/>
                </a:solidFill>
                <a:cs typeface="+mn-cs"/>
              </a:rPr>
              <a:t>'</a:t>
            </a:r>
            <a:r>
              <a:rPr lang="en-US" sz="2000" dirty="0">
                <a:solidFill>
                  <a:srgbClr val="008000"/>
                </a:solidFill>
                <a:cs typeface="+mn-cs"/>
              </a:rPr>
              <a:t>s definition)</a:t>
            </a: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1800" dirty="0">
              <a:cs typeface="+mn-cs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50000"/>
              </a:lnSpc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2000" dirty="0">
                <a:cs typeface="+mn-cs"/>
              </a:rPr>
              <a:t>Usual definition of TSFC is just                   , but this is not dimensionless; use Q</a:t>
            </a:r>
            <a:r>
              <a:rPr lang="en-US" sz="2000" baseline="-25000" dirty="0">
                <a:cs typeface="+mn-cs"/>
              </a:rPr>
              <a:t>R</a:t>
            </a:r>
            <a:r>
              <a:rPr lang="en-US" sz="2000" dirty="0">
                <a:cs typeface="+mn-cs"/>
              </a:rPr>
              <a:t> to convert        to heat input, one can use either u</a:t>
            </a:r>
            <a:r>
              <a:rPr lang="en-US" sz="2000" baseline="-25000" dirty="0">
                <a:cs typeface="+mn-cs"/>
              </a:rPr>
              <a:t>1</a:t>
            </a:r>
            <a:r>
              <a:rPr lang="en-US" sz="2000" dirty="0">
                <a:cs typeface="+mn-cs"/>
              </a:rPr>
              <a:t> or c</a:t>
            </a:r>
            <a:r>
              <a:rPr lang="en-US" sz="2000" baseline="-25000" dirty="0">
                <a:cs typeface="+mn-cs"/>
              </a:rPr>
              <a:t>1</a:t>
            </a:r>
            <a:r>
              <a:rPr lang="en-US" sz="2000" dirty="0">
                <a:cs typeface="+mn-cs"/>
              </a:rPr>
              <a:t> to convert the denominator to a quantity with units of power, but using u</a:t>
            </a:r>
            <a:r>
              <a:rPr lang="en-US" sz="2000" baseline="-25000" dirty="0">
                <a:cs typeface="+mn-cs"/>
              </a:rPr>
              <a:t>1</a:t>
            </a:r>
            <a:r>
              <a:rPr lang="en-US" sz="2000" dirty="0">
                <a:cs typeface="+mn-cs"/>
              </a:rPr>
              <a:t> would make TSFC blow up at u</a:t>
            </a:r>
            <a:r>
              <a:rPr lang="en-US" sz="2000" baseline="-25000" dirty="0">
                <a:cs typeface="+mn-cs"/>
              </a:rPr>
              <a:t>1</a:t>
            </a:r>
            <a:r>
              <a:rPr lang="en-US" sz="2000" dirty="0">
                <a:cs typeface="+mn-cs"/>
              </a:rPr>
              <a:t> = 0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Specific impulse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r>
              <a:rPr lang="en-US" sz="2000" baseline="-25000" dirty="0" err="1">
                <a:solidFill>
                  <a:schemeClr val="accent2"/>
                </a:solidFill>
              </a:rPr>
              <a:t>sp</a:t>
            </a:r>
            <a:r>
              <a:rPr lang="en-US" sz="2000" dirty="0">
                <a:solidFill>
                  <a:schemeClr val="accent2"/>
                </a:solidFill>
              </a:rPr>
              <a:t>) </a:t>
            </a:r>
            <a:r>
              <a:rPr lang="en-US" sz="2000" dirty="0"/>
              <a:t>= thrust per weight (on earth) flow rate of fuel (plus oxidant if two reactants carried, e.g. rocket) (units of </a:t>
            </a:r>
            <a:r>
              <a:rPr lang="en-US" sz="2000" dirty="0">
                <a:solidFill>
                  <a:srgbClr val="008000"/>
                </a:solidFill>
              </a:rPr>
              <a:t>seconds</a:t>
            </a:r>
            <a:r>
              <a:rPr lang="en-US" sz="2000" dirty="0"/>
              <a:t>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01552"/>
              </p:ext>
            </p:extLst>
          </p:nvPr>
        </p:nvGraphicFramePr>
        <p:xfrm>
          <a:off x="723412" y="2143253"/>
          <a:ext cx="55689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5" name="Equation" r:id="rId4" imgW="3136900" imgH="901700" progId="Equation.3">
                  <p:embed/>
                </p:oleObj>
              </mc:Choice>
              <mc:Fallback>
                <p:oleObj name="Equation" r:id="rId4" imgW="31369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12" y="2143253"/>
                        <a:ext cx="5568950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869894"/>
              </p:ext>
            </p:extLst>
          </p:nvPr>
        </p:nvGraphicFramePr>
        <p:xfrm>
          <a:off x="4260467" y="3770929"/>
          <a:ext cx="12398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6" name="Equation" r:id="rId6" imgW="698500" imgH="203200" progId="Equation.3">
                  <p:embed/>
                </p:oleObj>
              </mc:Choice>
              <mc:Fallback>
                <p:oleObj name="Equation" r:id="rId6" imgW="698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467" y="3770929"/>
                        <a:ext cx="123983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34550"/>
              </p:ext>
            </p:extLst>
          </p:nvPr>
        </p:nvGraphicFramePr>
        <p:xfrm>
          <a:off x="4503230" y="4063518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7" name="Equation" r:id="rId8" imgW="203200" imgH="203200" progId="Equation.3">
                  <p:embed/>
                </p:oleObj>
              </mc:Choice>
              <mc:Fallback>
                <p:oleObj name="Equation" r:id="rId8" imgW="20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230" y="4063518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2888"/>
              </p:ext>
            </p:extLst>
          </p:nvPr>
        </p:nvGraphicFramePr>
        <p:xfrm>
          <a:off x="722066" y="1023576"/>
          <a:ext cx="51577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8" name="Equation" r:id="rId10" imgW="2997200" imgH="469900" progId="Equation.3">
                  <p:embed/>
                </p:oleObj>
              </mc:Choice>
              <mc:Fallback>
                <p:oleObj name="Equation" r:id="rId10" imgW="299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66" y="1023576"/>
                        <a:ext cx="51577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406859"/>
              </p:ext>
            </p:extLst>
          </p:nvPr>
        </p:nvGraphicFramePr>
        <p:xfrm>
          <a:off x="667609" y="5651139"/>
          <a:ext cx="73707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9" name="Equation" r:id="rId12" imgW="4229100" imgH="444500" progId="Equation.3">
                  <p:embed/>
                </p:oleObj>
              </mc:Choice>
              <mc:Fallback>
                <p:oleObj name="Equation" r:id="rId12" imgW="4229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09" y="5651139"/>
                        <a:ext cx="737076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2047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08251"/>
              </p:ext>
            </p:extLst>
          </p:nvPr>
        </p:nvGraphicFramePr>
        <p:xfrm>
          <a:off x="583342" y="4670801"/>
          <a:ext cx="60198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0" name="Equation" r:id="rId4" imgW="3429000" imgH="914400" progId="Equation.3">
                  <p:embed/>
                </p:oleObj>
              </mc:Choice>
              <mc:Fallback>
                <p:oleObj name="Equation" r:id="rId4" imgW="3429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42" y="4670801"/>
                        <a:ext cx="60198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4625" y="120650"/>
            <a:ext cx="7543800" cy="309563"/>
          </a:xfrm>
        </p:spPr>
        <p:txBody>
          <a:bodyPr/>
          <a:lstStyle/>
          <a:p>
            <a:r>
              <a:rPr lang="en-US">
                <a:effectLst/>
                <a:latin typeface="Helvetica" charset="0"/>
                <a:ea typeface="ＭＳ Ｐゴシック" charset="0"/>
              </a:rPr>
              <a:t>Breguet range equation</a:t>
            </a:r>
            <a:endParaRPr lang="en-US" u="sng"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1467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8454" y="754063"/>
            <a:ext cx="8610600" cy="5410200"/>
          </a:xfrm>
        </p:spPr>
        <p:txBody>
          <a:bodyPr/>
          <a:lstStyle/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Consider aircraft in </a:t>
            </a:r>
            <a:r>
              <a:rPr lang="en-US" dirty="0">
                <a:solidFill>
                  <a:srgbClr val="EF1F1D"/>
                </a:solidFill>
                <a:cs typeface="+mn-cs"/>
              </a:rPr>
              <a:t>level flight</a:t>
            </a:r>
            <a:r>
              <a:rPr lang="en-US" dirty="0">
                <a:cs typeface="+mn-cs"/>
              </a:rPr>
              <a:t> </a:t>
            </a:r>
          </a:p>
          <a:p>
            <a:pPr marL="290513" indent="-290513">
              <a:buFont typeface="Wingdings" charset="0"/>
              <a:buNone/>
              <a:tabLst/>
              <a:defRPr/>
            </a:pPr>
            <a:r>
              <a:rPr lang="en-US" dirty="0">
                <a:cs typeface="+mn-cs"/>
              </a:rPr>
              <a:t>	(Lift = Weight) at </a:t>
            </a:r>
            <a:r>
              <a:rPr lang="en-US" dirty="0">
                <a:solidFill>
                  <a:srgbClr val="EF1F1D"/>
                </a:solidFill>
                <a:cs typeface="+mn-cs"/>
              </a:rPr>
              <a:t>constant flight</a:t>
            </a:r>
          </a:p>
          <a:p>
            <a:pPr marL="290513" indent="-290513">
              <a:buFont typeface="Wingdings" charset="0"/>
              <a:buNone/>
              <a:tabLst/>
              <a:defRPr/>
            </a:pPr>
            <a:r>
              <a:rPr lang="en-US" dirty="0">
                <a:solidFill>
                  <a:srgbClr val="EF1F1D"/>
                </a:solidFill>
                <a:cs typeface="+mn-cs"/>
              </a:rPr>
              <a:t>	velocity</a:t>
            </a:r>
            <a:r>
              <a:rPr lang="en-US" dirty="0">
                <a:cs typeface="+mn-cs"/>
              </a:rPr>
              <a:t> 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(Thrust = Drag)</a:t>
            </a:r>
          </a:p>
          <a:p>
            <a:pPr marL="290513" indent="-290513"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tabLst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Combine expressions for lift &amp; drag and integrate from time t = 0 to t = R/u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(R = range = distance traveled), i.e. travel time, to obtain</a:t>
            </a:r>
            <a:r>
              <a:rPr lang="en-US" dirty="0">
                <a:cs typeface="+mn-cs"/>
                <a:sym typeface="Symbol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+mn-cs"/>
                <a:sym typeface="Symbol" charset="0"/>
              </a:rPr>
              <a:t>Breguet</a:t>
            </a:r>
            <a:r>
              <a:rPr lang="en-US" dirty="0">
                <a:solidFill>
                  <a:schemeClr val="accent2"/>
                </a:solidFill>
                <a:cs typeface="+mn-cs"/>
                <a:sym typeface="Symbol" charset="0"/>
              </a:rPr>
              <a:t> Range Equation</a:t>
            </a:r>
            <a:endParaRPr lang="en-US" dirty="0">
              <a:cs typeface="+mn-cs"/>
            </a:endParaRPr>
          </a:p>
          <a:p>
            <a:pPr marL="290513" indent="-290513">
              <a:buFont typeface="Wingdings" charset="0"/>
              <a:buNone/>
              <a:tabLst/>
              <a:defRPr/>
            </a:pPr>
            <a:r>
              <a:rPr lang="en-US" dirty="0">
                <a:cs typeface="+mn-cs"/>
              </a:rPr>
              <a:t>	</a:t>
            </a:r>
          </a:p>
          <a:p>
            <a:pPr marL="290513" indent="-290513">
              <a:tabLst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tabLst/>
              <a:defRPr/>
            </a:pPr>
            <a:endParaRPr lang="en-US" dirty="0">
              <a:cs typeface="+mn-cs"/>
            </a:endParaRPr>
          </a:p>
        </p:txBody>
      </p:sp>
      <p:sp>
        <p:nvSpPr>
          <p:cNvPr id="1467397" name="Rectangle 5"/>
          <p:cNvSpPr>
            <a:spLocks noChangeArrowheads="1"/>
          </p:cNvSpPr>
          <p:nvPr/>
        </p:nvSpPr>
        <p:spPr bwMode="auto">
          <a:xfrm>
            <a:off x="3858354" y="5524876"/>
            <a:ext cx="2362200" cy="749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36282"/>
              </p:ext>
            </p:extLst>
          </p:nvPr>
        </p:nvGraphicFramePr>
        <p:xfrm>
          <a:off x="689715" y="1886071"/>
          <a:ext cx="3267091" cy="174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1" name="Equation" r:id="rId6" imgW="2082800" imgH="1104900" progId="Equation.3">
                  <p:embed/>
                </p:oleObj>
              </mc:Choice>
              <mc:Fallback>
                <p:oleObj name="Equation" r:id="rId6" imgW="20828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15" y="1886071"/>
                        <a:ext cx="3267091" cy="1740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76" y="1383695"/>
            <a:ext cx="44127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6576513" y="1293585"/>
            <a:ext cx="8742" cy="4999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723707" y="1286327"/>
            <a:ext cx="1085908" cy="2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2pPr>
            <a:lvl3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3pPr>
            <a:lvl4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4pPr>
            <a:lvl5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1" 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Lift (L)</a:t>
            </a:r>
            <a:endParaRPr kumimoji="1" lang="en-US" sz="300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6595536" y="2635551"/>
            <a:ext cx="8464" cy="4245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022690" y="2189843"/>
            <a:ext cx="42836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18865" y="1807028"/>
            <a:ext cx="1159936" cy="22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2pPr>
            <a:lvl3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3pPr>
            <a:lvl4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4pPr>
            <a:lvl5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1" lang="en-US" sz="1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Thrust</a:t>
            </a:r>
            <a:endParaRPr kumimoji="1" lang="en-US" sz="300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8340689" y="2396066"/>
            <a:ext cx="42836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236857" y="2039258"/>
            <a:ext cx="1173241" cy="2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2pPr>
            <a:lvl3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3pPr>
            <a:lvl4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4pPr>
            <a:lvl5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1" lang="en-US" sz="1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Drag (D)</a:t>
            </a:r>
            <a:endParaRPr kumimoji="1" lang="en-US" sz="300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61716" y="2653696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2pPr>
            <a:lvl3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3pPr>
            <a:lvl4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4pPr>
            <a:lvl5pPr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rgbClr val="CC0099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1" 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Weight (W = </a:t>
            </a:r>
            <a:r>
              <a:rPr kumimoji="1" lang="en-US" sz="1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kumimoji="1" lang="en-US" sz="1400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vehicle</a:t>
            </a:r>
            <a:r>
              <a:rPr kumimoji="1" lang="en-US" sz="14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kumimoji="1" 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kumimoji="1" lang="en-US" sz="300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914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8425"/>
            <a:ext cx="7543800" cy="388938"/>
          </a:xfrm>
        </p:spPr>
        <p:txBody>
          <a:bodyPr/>
          <a:lstStyle/>
          <a:p>
            <a:r>
              <a:rPr lang="en-US">
                <a:effectLst/>
                <a:latin typeface="Helvetica" charset="0"/>
                <a:ea typeface="ＭＳ Ｐゴシック" charset="0"/>
              </a:rPr>
              <a:t>Rocket equation</a:t>
            </a:r>
            <a:endParaRPr lang="en-US" u="sng"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58813"/>
            <a:ext cx="8674100" cy="5837855"/>
          </a:xfrm>
        </p:spPr>
        <p:txBody>
          <a:bodyPr/>
          <a:lstStyle/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If acceleration (</a:t>
            </a:r>
            <a:r>
              <a:rPr lang="en-US" dirty="0">
                <a:cs typeface="+mn-cs"/>
                <a:sym typeface="Symbol" charset="0"/>
              </a:rPr>
              <a:t></a:t>
            </a:r>
            <a:r>
              <a:rPr lang="en-US" dirty="0">
                <a:cs typeface="+mn-cs"/>
              </a:rPr>
              <a:t>u) rather than range in steady flight is desired [neglecting drag (D) and gravitational pull (W)], Force = mass x acceleration or Thrust = </a:t>
            </a:r>
            <a:r>
              <a:rPr lang="en-US" dirty="0" err="1">
                <a:cs typeface="+mn-cs"/>
              </a:rPr>
              <a:t>m</a:t>
            </a:r>
            <a:r>
              <a:rPr lang="en-US" baseline="-25000" dirty="0" err="1">
                <a:cs typeface="+mn-cs"/>
              </a:rPr>
              <a:t>vehicle</a:t>
            </a:r>
            <a:r>
              <a:rPr lang="en-US" dirty="0" err="1">
                <a:cs typeface="+mn-cs"/>
              </a:rPr>
              <a:t>du</a:t>
            </a:r>
            <a:r>
              <a:rPr lang="en-US" dirty="0">
                <a:cs typeface="+mn-cs"/>
              </a:rPr>
              <a:t>/</a:t>
            </a:r>
            <a:r>
              <a:rPr lang="en-US" dirty="0" err="1">
                <a:cs typeface="+mn-cs"/>
              </a:rPr>
              <a:t>dt</a:t>
            </a:r>
            <a:endParaRPr lang="en-US" dirty="0">
              <a:cs typeface="+mn-cs"/>
            </a:endParaRPr>
          </a:p>
          <a:p>
            <a:pPr marL="290513" indent="-290513">
              <a:lnSpc>
                <a:spcPct val="110000"/>
              </a:lnSpc>
              <a:tabLst/>
              <a:defRPr/>
            </a:pPr>
            <a:r>
              <a:rPr lang="en-US" dirty="0">
                <a:cs typeface="+mn-cs"/>
              </a:rPr>
              <a:t>Since flight velocity 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is not constant, overall efficiency is not useful; instead use </a:t>
            </a:r>
            <a:r>
              <a:rPr lang="en-US" dirty="0" err="1">
                <a:cs typeface="+mn-cs"/>
              </a:rPr>
              <a:t>I</a:t>
            </a:r>
            <a:r>
              <a:rPr lang="en-US" baseline="-25000" dirty="0" err="1">
                <a:cs typeface="+mn-cs"/>
              </a:rPr>
              <a:t>sp</a:t>
            </a:r>
            <a:r>
              <a:rPr lang="en-US" dirty="0">
                <a:cs typeface="+mn-cs"/>
              </a:rPr>
              <a:t>, leading to 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Rocket Equation</a:t>
            </a:r>
            <a:r>
              <a:rPr lang="en-US" dirty="0">
                <a:cs typeface="+mn-cs"/>
              </a:rPr>
              <a:t>: </a:t>
            </a:r>
          </a:p>
          <a:p>
            <a:pPr marL="290513" indent="-290513">
              <a:lnSpc>
                <a:spcPct val="150000"/>
              </a:lnSpc>
              <a:tabLst/>
              <a:defRPr/>
            </a:pPr>
            <a:endParaRPr lang="en-US" dirty="0">
              <a:solidFill>
                <a:srgbClr val="008000"/>
              </a:solidFill>
              <a:cs typeface="+mn-cs"/>
            </a:endParaRPr>
          </a:p>
          <a:p>
            <a:pPr marL="290513" indent="-290513">
              <a:lnSpc>
                <a:spcPct val="110000"/>
              </a:lnSpc>
              <a:tabLst/>
              <a:defRPr/>
            </a:pPr>
            <a:endParaRPr lang="en-US" dirty="0">
              <a:solidFill>
                <a:srgbClr val="008000"/>
              </a:solidFill>
              <a:cs typeface="+mn-cs"/>
            </a:endParaRPr>
          </a:p>
          <a:p>
            <a:pPr marL="290513" indent="-290513">
              <a:lnSpc>
                <a:spcPct val="110000"/>
              </a:lnSpc>
              <a:tabLst/>
              <a:defRPr/>
            </a:pPr>
            <a:endParaRPr lang="en-US" dirty="0">
              <a:solidFill>
                <a:srgbClr val="008000"/>
              </a:solidFill>
              <a:cs typeface="+mn-cs"/>
            </a:endParaRPr>
          </a:p>
          <a:p>
            <a:pPr marL="290513" indent="-290513">
              <a:lnSpc>
                <a:spcPct val="110000"/>
              </a:lnSpc>
              <a:tabLst/>
              <a:defRPr/>
            </a:pPr>
            <a:endParaRPr lang="en-US" dirty="0">
              <a:solidFill>
                <a:schemeClr val="accent2"/>
              </a:solidFill>
              <a:cs typeface="+mn-cs"/>
              <a:sym typeface="Symbol" charset="0"/>
            </a:endParaRPr>
          </a:p>
          <a:p>
            <a:pPr marL="290513" indent="-290513">
              <a:lnSpc>
                <a:spcPct val="150000"/>
              </a:lnSpc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lnSpc>
                <a:spcPct val="110000"/>
              </a:lnSpc>
              <a:tabLst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110000"/>
              </a:lnSpc>
              <a:buNone/>
              <a:tabLst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50000"/>
              </a:lnSpc>
              <a:buNone/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lnSpc>
                <a:spcPct val="110000"/>
              </a:lnSpc>
              <a:tabLst/>
              <a:defRPr/>
            </a:pPr>
            <a:r>
              <a:rPr lang="en-US" dirty="0">
                <a:cs typeface="+mn-cs"/>
                <a:sym typeface="Symbol" charset="0"/>
              </a:rPr>
              <a:t>Gravity and aerodynamic drag will increase u requirement for a given mission above that required by orbital mechanics alone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05818"/>
              </p:ext>
            </p:extLst>
          </p:nvPr>
        </p:nvGraphicFramePr>
        <p:xfrm>
          <a:off x="674688" y="2400677"/>
          <a:ext cx="7043737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1" name="Equation" r:id="rId4" imgW="4013200" imgH="1828800" progId="Equation.3">
                  <p:embed/>
                </p:oleObj>
              </mc:Choice>
              <mc:Fallback>
                <p:oleObj name="Equation" r:id="rId4" imgW="40132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400677"/>
                        <a:ext cx="7043737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46" name="Rectangle 6"/>
          <p:cNvSpPr>
            <a:spLocks noChangeArrowheads="1"/>
          </p:cNvSpPr>
          <p:nvPr/>
        </p:nvSpPr>
        <p:spPr bwMode="auto">
          <a:xfrm>
            <a:off x="1028212" y="4683012"/>
            <a:ext cx="2608263" cy="10144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2661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 dirty="0"/>
          </a:p>
        </p:txBody>
      </p:sp>
      <p:sp>
        <p:nvSpPr>
          <p:cNvPr id="144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Outline</a:t>
            </a:r>
          </a:p>
        </p:txBody>
      </p:sp>
      <p:sp>
        <p:nvSpPr>
          <p:cNvPr id="144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Why gas turbines?</a:t>
            </a:r>
          </a:p>
          <a:p>
            <a:pPr>
              <a:defRPr/>
            </a:pPr>
            <a:r>
              <a:rPr lang="en-US" dirty="0">
                <a:cs typeface="+mn-cs"/>
              </a:rPr>
              <a:t>Computation of thrust</a:t>
            </a:r>
          </a:p>
          <a:p>
            <a:pPr>
              <a:defRPr/>
            </a:pPr>
            <a:r>
              <a:rPr lang="en-US" dirty="0">
                <a:cs typeface="+mn-cs"/>
              </a:rPr>
              <a:t>Propulsive, thermal and overall efficiency</a:t>
            </a:r>
          </a:p>
          <a:p>
            <a:pPr>
              <a:defRPr/>
            </a:pPr>
            <a:r>
              <a:rPr lang="en-US" dirty="0">
                <a:cs typeface="+mn-cs"/>
              </a:rPr>
              <a:t>Specific thrust, thrust specific fuel consumption, specific impulse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Breguet</a:t>
            </a:r>
            <a:r>
              <a:rPr lang="en-US" dirty="0">
                <a:cs typeface="+mn-cs"/>
              </a:rPr>
              <a:t> range equation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419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82550"/>
            <a:ext cx="7543800" cy="414338"/>
          </a:xfrm>
        </p:spPr>
        <p:txBody>
          <a:bodyPr/>
          <a:lstStyle/>
          <a:p>
            <a:r>
              <a:rPr lang="en-US">
                <a:effectLst/>
                <a:latin typeface="Helvetica" charset="0"/>
                <a:ea typeface="ＭＳ Ｐゴシック" charset="0"/>
              </a:rPr>
              <a:t>Breguet &amp; rocket equations - comments</a:t>
            </a:r>
            <a:endParaRPr lang="en-US" u="sng"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601663"/>
            <a:ext cx="8470900" cy="5972175"/>
          </a:xfrm>
        </p:spPr>
        <p:txBody>
          <a:bodyPr/>
          <a:lstStyle/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Range (R) for aircraft depends on </a:t>
            </a:r>
          </a:p>
          <a:p>
            <a:pPr marL="635000" lvl="1" indent="-230188">
              <a:tabLst/>
              <a:defRPr/>
            </a:pPr>
            <a:r>
              <a:rPr lang="en-US" dirty="0">
                <a:sym typeface="Symbol" charset="0"/>
              </a:rPr>
              <a:t></a:t>
            </a:r>
            <a:r>
              <a:rPr lang="en-US" baseline="-25000" dirty="0">
                <a:sym typeface="Symbol" charset="0"/>
              </a:rPr>
              <a:t>o</a:t>
            </a:r>
            <a:r>
              <a:rPr lang="en-US" dirty="0">
                <a:sym typeface="Symbol" charset="0"/>
              </a:rPr>
              <a:t> (propulsion system)</a:t>
            </a:r>
          </a:p>
          <a:p>
            <a:pPr marL="635000" lvl="1" indent="-230188">
              <a:tabLst/>
              <a:defRPr/>
            </a:pPr>
            <a:r>
              <a:rPr lang="en-US" dirty="0"/>
              <a:t>Q</a:t>
            </a:r>
            <a:r>
              <a:rPr lang="en-US" baseline="-25000" dirty="0"/>
              <a:t>R</a:t>
            </a:r>
            <a:r>
              <a:rPr lang="en-US" dirty="0"/>
              <a:t> (fuel)</a:t>
            </a:r>
          </a:p>
          <a:p>
            <a:pPr marL="635000" lvl="1" indent="-230188">
              <a:tabLst/>
              <a:defRPr/>
            </a:pPr>
            <a:r>
              <a:rPr lang="en-US" dirty="0"/>
              <a:t>L/D (lift to drag ratio of airframe)</a:t>
            </a:r>
          </a:p>
          <a:p>
            <a:pPr marL="635000" lvl="1" indent="-230188">
              <a:tabLst/>
              <a:defRPr/>
            </a:pPr>
            <a:r>
              <a:rPr lang="en-US" dirty="0"/>
              <a:t>g (gravity)</a:t>
            </a:r>
          </a:p>
          <a:p>
            <a:pPr marL="635000" lvl="1" indent="-230188">
              <a:tabLst/>
              <a:defRPr/>
            </a:pPr>
            <a:r>
              <a:rPr lang="en-US" dirty="0"/>
              <a:t>Fuel consumption (</a:t>
            </a:r>
            <a:r>
              <a:rPr lang="en-US" dirty="0" err="1"/>
              <a:t>m</a:t>
            </a:r>
            <a:r>
              <a:rPr lang="en-US" baseline="-25000" dirty="0" err="1"/>
              <a:t>initial</a:t>
            </a:r>
            <a:r>
              <a:rPr lang="en-US" dirty="0"/>
              <a:t>/</a:t>
            </a:r>
            <a:r>
              <a:rPr lang="en-US" dirty="0" err="1"/>
              <a:t>m</a:t>
            </a:r>
            <a:r>
              <a:rPr lang="en-US" baseline="-25000" dirty="0" err="1"/>
              <a:t>final</a:t>
            </a:r>
            <a:r>
              <a:rPr lang="en-US" dirty="0"/>
              <a:t>); </a:t>
            </a:r>
            <a:r>
              <a:rPr lang="en-US" dirty="0" err="1"/>
              <a:t>m</a:t>
            </a:r>
            <a:r>
              <a:rPr lang="en-US" baseline="-25000" dirty="0" err="1"/>
              <a:t>initial</a:t>
            </a:r>
            <a:r>
              <a:rPr lang="en-US" dirty="0"/>
              <a:t> - </a:t>
            </a:r>
            <a:r>
              <a:rPr lang="en-US" dirty="0" err="1"/>
              <a:t>m</a:t>
            </a:r>
            <a:r>
              <a:rPr lang="en-US" baseline="-25000" dirty="0" err="1"/>
              <a:t>final</a:t>
            </a:r>
            <a:r>
              <a:rPr lang="en-US" dirty="0"/>
              <a:t> = fuel mass burned (or fuel + oxidizer, if not </a:t>
            </a:r>
            <a:r>
              <a:rPr lang="en-US" dirty="0" err="1"/>
              <a:t>airbreathing</a:t>
            </a:r>
            <a:r>
              <a:rPr lang="en-US" dirty="0"/>
              <a:t>)</a:t>
            </a:r>
          </a:p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R does not consider extra fuel mass required for taxi, takeoff, climb, decent, landing, fuel reserve, etc.</a:t>
            </a:r>
          </a:p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Note (irritating) </a:t>
            </a:r>
            <a:r>
              <a:rPr lang="en-US" dirty="0" err="1">
                <a:cs typeface="+mn-cs"/>
              </a:rPr>
              <a:t>ln</a:t>
            </a:r>
            <a:r>
              <a:rPr lang="en-US" dirty="0">
                <a:cs typeface="+mn-cs"/>
              </a:rPr>
              <a:t>( ) or </a:t>
            </a:r>
            <a:r>
              <a:rPr lang="en-US" dirty="0" err="1">
                <a:cs typeface="+mn-cs"/>
              </a:rPr>
              <a:t>exp</a:t>
            </a:r>
            <a:r>
              <a:rPr lang="en-US" dirty="0">
                <a:cs typeface="+mn-cs"/>
              </a:rPr>
              <a:t>( ) term in both </a:t>
            </a:r>
            <a:r>
              <a:rPr lang="en-US" dirty="0" err="1">
                <a:cs typeface="+mn-cs"/>
              </a:rPr>
              <a:t>Breguet</a:t>
            </a:r>
            <a:r>
              <a:rPr lang="en-US" dirty="0">
                <a:cs typeface="+mn-cs"/>
              </a:rPr>
              <a:t> and Rocket</a:t>
            </a:r>
          </a:p>
          <a:p>
            <a:pPr marL="290513" indent="-290513">
              <a:lnSpc>
                <a:spcPct val="250000"/>
              </a:lnSpc>
              <a:buFont typeface="Wingdings" charset="0"/>
              <a:buNone/>
              <a:tabLst/>
              <a:defRPr/>
            </a:pPr>
            <a:endParaRPr lang="en-US" dirty="0">
              <a:cs typeface="+mn-cs"/>
            </a:endParaRPr>
          </a:p>
          <a:p>
            <a:pPr marL="290513" indent="-290513">
              <a:buFont typeface="Wingdings" charset="0"/>
              <a:buNone/>
              <a:tabLst/>
              <a:defRPr/>
            </a:pPr>
            <a:r>
              <a:rPr lang="en-US" dirty="0">
                <a:cs typeface="+mn-cs"/>
              </a:rPr>
              <a:t>	that occurs because more thrust is required at the beginning of the flight to carry fuel that won’t be used until the end of the flight - if not for </a:t>
            </a:r>
            <a:r>
              <a:rPr lang="en-US" dirty="0" err="1">
                <a:cs typeface="+mn-cs"/>
              </a:rPr>
              <a:t>ln</a:t>
            </a:r>
            <a:r>
              <a:rPr lang="en-US" dirty="0">
                <a:cs typeface="+mn-cs"/>
              </a:rPr>
              <a:t>( ) term it would be easy to fly around the world without refueling and the Chinese would have sent skyrockets into orbit thousands of years ago! 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10754"/>
              </p:ext>
            </p:extLst>
          </p:nvPr>
        </p:nvGraphicFramePr>
        <p:xfrm>
          <a:off x="742951" y="3902785"/>
          <a:ext cx="7134018" cy="94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5" name="Equation" r:id="rId4" imgW="4216400" imgH="558800" progId="Equation.3">
                  <p:embed/>
                </p:oleObj>
              </mc:Choice>
              <mc:Fallback>
                <p:oleObj name="Equation" r:id="rId4" imgW="42164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1" y="3902785"/>
                        <a:ext cx="7134018" cy="945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655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90488"/>
            <a:ext cx="7543800" cy="381000"/>
          </a:xfrm>
        </p:spPr>
        <p:txBody>
          <a:bodyPr/>
          <a:lstStyle/>
          <a:p>
            <a:r>
              <a:rPr lang="en-US">
                <a:effectLst/>
                <a:latin typeface="Helvetica" charset="0"/>
                <a:ea typeface="ＭＳ Ｐゴシック" charset="0"/>
              </a:rPr>
              <a:t>Examples</a:t>
            </a:r>
            <a:endParaRPr lang="en-US" u="sng"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587375"/>
            <a:ext cx="8782682" cy="6024563"/>
          </a:xfrm>
        </p:spPr>
        <p:txBody>
          <a:bodyPr/>
          <a:lstStyle/>
          <a:p>
            <a:pPr marL="290513" indent="-290513">
              <a:tabLst/>
              <a:defRPr/>
            </a:pPr>
            <a:r>
              <a:rPr lang="en-US" sz="2000" dirty="0">
                <a:latin typeface="Garamond" charset="0"/>
                <a:cs typeface="+mn-cs"/>
              </a:rPr>
              <a:t>What initial to final mass ratio is needed to fly around the world without refueling?</a:t>
            </a:r>
            <a:endParaRPr lang="en-US" sz="2000" b="0" dirty="0">
              <a:latin typeface="Garamond" charset="0"/>
              <a:cs typeface="+mn-cs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r>
              <a:rPr lang="en-US" sz="1800" b="0" dirty="0">
                <a:latin typeface="Garamond" charset="0"/>
              </a:rPr>
              <a:t>Assume distance traveled (R) = 40,000 km, g = 9.8 m/s</a:t>
            </a:r>
            <a:r>
              <a:rPr lang="en-US" sz="1800" b="0" baseline="30000" dirty="0">
                <a:latin typeface="Garamond" charset="0"/>
              </a:rPr>
              <a:t>2</a:t>
            </a:r>
            <a:r>
              <a:rPr lang="en-US" sz="1800" b="0" dirty="0">
                <a:latin typeface="Garamond" charset="0"/>
              </a:rPr>
              <a:t>; hydrocarbon fuel (Q</a:t>
            </a:r>
            <a:r>
              <a:rPr lang="en-US" sz="1800" b="0" baseline="-25000" dirty="0">
                <a:latin typeface="Garamond" charset="0"/>
              </a:rPr>
              <a:t>R</a:t>
            </a:r>
            <a:r>
              <a:rPr lang="en-US" sz="1800" b="0" dirty="0">
                <a:latin typeface="Garamond" charset="0"/>
              </a:rPr>
              <a:t> = 4.3 x 10</a:t>
            </a:r>
            <a:r>
              <a:rPr lang="en-US" sz="1800" b="0" baseline="30000" dirty="0">
                <a:latin typeface="Garamond" charset="0"/>
              </a:rPr>
              <a:t>7</a:t>
            </a:r>
            <a:r>
              <a:rPr lang="en-US" sz="1800" b="0" dirty="0">
                <a:latin typeface="Garamond" charset="0"/>
              </a:rPr>
              <a:t> J/kg); good propulsion system (</a:t>
            </a:r>
            <a:r>
              <a:rPr lang="en-US" sz="1800" b="0" dirty="0">
                <a:latin typeface="Garamond" charset="0"/>
                <a:sym typeface="Symbol" charset="0"/>
              </a:rPr>
              <a:t></a:t>
            </a:r>
            <a:r>
              <a:rPr lang="en-US" sz="1800" b="0" baseline="-25000" dirty="0">
                <a:latin typeface="Garamond" charset="0"/>
              </a:rPr>
              <a:t>o</a:t>
            </a:r>
            <a:r>
              <a:rPr lang="en-US" sz="1800" b="0" dirty="0">
                <a:latin typeface="Garamond" charset="0"/>
              </a:rPr>
              <a:t> = 0.25), good airframe (L/D = 25),</a:t>
            </a:r>
          </a:p>
          <a:p>
            <a:pPr marL="569913" lvl="1" indent="0">
              <a:buFont typeface="Wingdings" charset="0"/>
              <a:buNone/>
              <a:tabLst/>
              <a:defRPr/>
            </a:pPr>
            <a:endParaRPr lang="en-US" sz="1800" b="0" dirty="0">
              <a:latin typeface="Garamond" charset="0"/>
            </a:endParaRPr>
          </a:p>
          <a:p>
            <a:pPr marL="569913" lvl="1" indent="0">
              <a:lnSpc>
                <a:spcPct val="150000"/>
              </a:lnSpc>
              <a:buFont typeface="Wingdings" charset="0"/>
              <a:buNone/>
              <a:tabLst/>
              <a:defRPr/>
            </a:pPr>
            <a:endParaRPr lang="en-US" sz="1800" b="0" dirty="0">
              <a:latin typeface="Garamond" charset="0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endParaRPr lang="en-US" sz="1800" b="0" dirty="0">
              <a:latin typeface="Garamond" charset="0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r>
              <a:rPr lang="en-US" sz="1800" b="0" dirty="0">
                <a:latin typeface="Garamond" charset="0"/>
              </a:rPr>
              <a:t>So the aircraft takeoff mass has to be mostly fuel, i.e. 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fuel</a:t>
            </a:r>
            <a:r>
              <a:rPr lang="en-US" sz="1800" b="0" dirty="0">
                <a:latin typeface="Garamond" charset="0"/>
              </a:rPr>
              <a:t>/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initial</a:t>
            </a:r>
            <a:r>
              <a:rPr lang="en-US" sz="1800" b="0" dirty="0">
                <a:latin typeface="Garamond" charset="0"/>
              </a:rPr>
              <a:t> = (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initial</a:t>
            </a:r>
            <a:r>
              <a:rPr lang="en-US" sz="1800" b="0" dirty="0">
                <a:latin typeface="Garamond" charset="0"/>
              </a:rPr>
              <a:t> - 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fina</a:t>
            </a:r>
            <a:r>
              <a:rPr lang="en-US" sz="1800" b="0" dirty="0" err="1">
                <a:latin typeface="Garamond" charset="0"/>
              </a:rPr>
              <a:t>l</a:t>
            </a:r>
            <a:r>
              <a:rPr lang="en-US" sz="1800" b="0" dirty="0">
                <a:latin typeface="Garamond" charset="0"/>
              </a:rPr>
              <a:t>)/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initial</a:t>
            </a:r>
            <a:r>
              <a:rPr lang="en-US" sz="1800" b="0" dirty="0">
                <a:latin typeface="Garamond" charset="0"/>
              </a:rPr>
              <a:t> = 1 - 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final</a:t>
            </a:r>
            <a:r>
              <a:rPr lang="en-US" sz="1800" b="0" dirty="0">
                <a:latin typeface="Garamond" charset="0"/>
              </a:rPr>
              <a:t>/</a:t>
            </a:r>
            <a:r>
              <a:rPr lang="en-US" sz="1800" b="0" dirty="0" err="1">
                <a:latin typeface="Garamond" charset="0"/>
              </a:rPr>
              <a:t>m</a:t>
            </a:r>
            <a:r>
              <a:rPr lang="en-US" sz="1800" b="0" baseline="-25000" dirty="0" err="1">
                <a:latin typeface="Garamond" charset="0"/>
              </a:rPr>
              <a:t>initial</a:t>
            </a:r>
            <a:r>
              <a:rPr lang="en-US" sz="1800" b="0" dirty="0">
                <a:latin typeface="Garamond" charset="0"/>
              </a:rPr>
              <a:t> = 1 - 1/4.31 = 0.768! – that</a:t>
            </a:r>
            <a:r>
              <a:rPr lang="fr-FR" sz="1800" b="0" dirty="0">
                <a:latin typeface="Garamond" charset="0"/>
              </a:rPr>
              <a:t>'</a:t>
            </a:r>
            <a:r>
              <a:rPr lang="en-US" sz="1800" b="0" dirty="0">
                <a:latin typeface="Garamond" charset="0"/>
              </a:rPr>
              <a:t>s why no one flew around with world without refueling until 1986 (solo flight 2005)</a:t>
            </a:r>
          </a:p>
          <a:p>
            <a:pPr marL="290513" indent="-290513">
              <a:tabLst/>
              <a:defRPr/>
            </a:pPr>
            <a:r>
              <a:rPr lang="en-US" sz="2000" dirty="0">
                <a:latin typeface="Garamond" charset="0"/>
                <a:cs typeface="+mn-cs"/>
              </a:rPr>
              <a:t>What initial to final mass ratio is needed to get into orbit from the earth</a:t>
            </a:r>
            <a:r>
              <a:rPr lang="fr-FR" sz="2000" dirty="0">
                <a:latin typeface="Garamond" charset="0"/>
                <a:cs typeface="+mn-cs"/>
              </a:rPr>
              <a:t>'</a:t>
            </a:r>
            <a:r>
              <a:rPr lang="en-US" sz="2000" dirty="0">
                <a:latin typeface="Garamond" charset="0"/>
                <a:cs typeface="+mn-cs"/>
              </a:rPr>
              <a:t>s surface with a single-stage rocket propulsion system?</a:t>
            </a:r>
            <a:endParaRPr lang="en-US" sz="2000" b="0" dirty="0">
              <a:latin typeface="Garamond" charset="0"/>
              <a:cs typeface="+mn-cs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r>
              <a:rPr lang="en-US" sz="1800" b="0" dirty="0">
                <a:latin typeface="Garamond" charset="0"/>
              </a:rPr>
              <a:t>For this mission </a:t>
            </a:r>
            <a:r>
              <a:rPr lang="en-US" sz="1800" b="0" dirty="0">
                <a:latin typeface="Garamond" charset="0"/>
                <a:sym typeface="Symbol" charset="0"/>
              </a:rPr>
              <a:t></a:t>
            </a:r>
            <a:r>
              <a:rPr lang="en-US" sz="1800" b="0" dirty="0">
                <a:latin typeface="Garamond" charset="0"/>
              </a:rPr>
              <a:t>u = 8000 m/s; using a good rocket propulsion system (e.g. Space Shuttle main engines, I</a:t>
            </a:r>
            <a:r>
              <a:rPr lang="en-US" sz="1800" b="0" baseline="-25000" dirty="0">
                <a:latin typeface="Garamond" charset="0"/>
              </a:rPr>
              <a:t>SP</a:t>
            </a:r>
            <a:r>
              <a:rPr lang="en-US" sz="1800" b="0" dirty="0">
                <a:latin typeface="Garamond" charset="0"/>
              </a:rPr>
              <a:t> ≈ 400 sec</a:t>
            </a:r>
          </a:p>
          <a:p>
            <a:pPr marL="569913" lvl="1" indent="0">
              <a:buFont typeface="Wingdings" charset="0"/>
              <a:buNone/>
              <a:tabLst/>
              <a:defRPr/>
            </a:pPr>
            <a:endParaRPr lang="en-US" sz="1800" b="0" dirty="0">
              <a:latin typeface="Garamond" charset="0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endParaRPr lang="en-US" sz="1800" b="0" dirty="0">
              <a:latin typeface="Garamond" charset="0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endParaRPr lang="en-US" sz="1800" b="0" dirty="0">
              <a:latin typeface="Garamond" charset="0"/>
            </a:endParaRPr>
          </a:p>
          <a:p>
            <a:pPr marL="569913" lvl="1" indent="0">
              <a:buFont typeface="Wingdings" charset="0"/>
              <a:buNone/>
              <a:tabLst/>
              <a:defRPr/>
            </a:pPr>
            <a:r>
              <a:rPr lang="en-US" sz="1800" b="0" dirty="0">
                <a:latin typeface="Garamond" charset="0"/>
              </a:rPr>
              <a:t>It</a:t>
            </a:r>
            <a:r>
              <a:rPr lang="fr-FR" sz="1800" b="0" dirty="0">
                <a:latin typeface="Garamond" charset="0"/>
              </a:rPr>
              <a:t>'</a:t>
            </a:r>
            <a:r>
              <a:rPr lang="en-US" sz="1800" b="0" dirty="0">
                <a:latin typeface="Garamond" charset="0"/>
              </a:rPr>
              <a:t>s practically impossible to obtain this large a mass ratio in a single stage, thus </a:t>
            </a:r>
            <a:r>
              <a:rPr lang="en-US" sz="1800" b="0" i="1" dirty="0">
                <a:latin typeface="Garamond" charset="0"/>
              </a:rPr>
              <a:t>staging</a:t>
            </a:r>
            <a:r>
              <a:rPr lang="en-US" sz="1800" b="0" dirty="0">
                <a:latin typeface="Garamond" charset="0"/>
              </a:rPr>
              <a:t> is needed where you jettison larger, heavier stages as fuel mass is consumed – that</a:t>
            </a:r>
            <a:r>
              <a:rPr lang="fr-FR" sz="1800" b="0" dirty="0">
                <a:latin typeface="Garamond" charset="0"/>
              </a:rPr>
              <a:t>'</a:t>
            </a:r>
            <a:r>
              <a:rPr lang="en-US" sz="1800" b="0" dirty="0">
                <a:latin typeface="Garamond" charset="0"/>
              </a:rPr>
              <a:t>s why no one put an object into earth orbit until 1957, and no one has </a:t>
            </a:r>
            <a:r>
              <a:rPr lang="en-US" sz="1800" b="0" u="sng" dirty="0">
                <a:latin typeface="Garamond" charset="0"/>
              </a:rPr>
              <a:t>ever</a:t>
            </a:r>
            <a:r>
              <a:rPr lang="en-US" sz="1800" b="0" dirty="0">
                <a:latin typeface="Garamond" charset="0"/>
              </a:rPr>
              <a:t> built a </a:t>
            </a:r>
            <a:r>
              <a:rPr lang="en-US" sz="1800" b="0" i="1" dirty="0">
                <a:latin typeface="Garamond" charset="0"/>
              </a:rPr>
              <a:t>single stage to orbit</a:t>
            </a:r>
            <a:r>
              <a:rPr lang="en-US" sz="1800" b="0" dirty="0">
                <a:latin typeface="Garamond" charset="0"/>
              </a:rPr>
              <a:t> vehicle.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57211"/>
              </p:ext>
            </p:extLst>
          </p:nvPr>
        </p:nvGraphicFramePr>
        <p:xfrm>
          <a:off x="985145" y="1578686"/>
          <a:ext cx="6696162" cy="87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2" name="Equation" r:id="rId4" imgW="4178300" imgH="546100" progId="Equation.3">
                  <p:embed/>
                </p:oleObj>
              </mc:Choice>
              <mc:Fallback>
                <p:oleObj name="Equation" r:id="rId4" imgW="41783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45" y="1578686"/>
                        <a:ext cx="6696162" cy="873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60196"/>
              </p:ext>
            </p:extLst>
          </p:nvPr>
        </p:nvGraphicFramePr>
        <p:xfrm>
          <a:off x="977519" y="4526778"/>
          <a:ext cx="5814212" cy="88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3" name="Equation" r:id="rId6" imgW="3403600" imgH="520700" progId="Equation.3">
                  <p:embed/>
                </p:oleObj>
              </mc:Choice>
              <mc:Fallback>
                <p:oleObj name="Equation" r:id="rId6" imgW="3403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519" y="4526778"/>
                        <a:ext cx="5814212" cy="88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1956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90488"/>
            <a:ext cx="7543800" cy="381000"/>
          </a:xfrm>
        </p:spPr>
        <p:txBody>
          <a:bodyPr/>
          <a:lstStyle/>
          <a:p>
            <a:r>
              <a:rPr lang="en-US" dirty="0">
                <a:effectLst/>
                <a:ea typeface="ＭＳ Ｐゴシック" charset="0"/>
              </a:rPr>
              <a:t>Summary</a:t>
            </a:r>
            <a:endParaRPr lang="en-US" u="sng" dirty="0">
              <a:solidFill>
                <a:schemeClr val="tx1"/>
              </a:solidFill>
              <a:effectLst/>
              <a:ea typeface="ＭＳ Ｐゴシック" charset="0"/>
            </a:endParaRP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587375"/>
            <a:ext cx="8561387" cy="6024563"/>
          </a:xfrm>
        </p:spPr>
        <p:txBody>
          <a:bodyPr/>
          <a:lstStyle/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Steady flow (e.g. gas turbine) engines have much higher power-to-weight ratios than unsteady flow (e.g. reciprocating piston) engines</a:t>
            </a:r>
          </a:p>
          <a:p>
            <a:pPr marL="290513" indent="-290513">
              <a:tabLst/>
              <a:defRPr/>
            </a:pPr>
            <a:r>
              <a:rPr lang="en-US" dirty="0">
                <a:cs typeface="+mn-cs"/>
              </a:rPr>
              <a:t>A simple momentum balance on a steady-flow propulsion system shows that the best performance is obtained when</a:t>
            </a:r>
          </a:p>
          <a:p>
            <a:pPr marL="687388" lvl="1" indent="-282575">
              <a:tabLst/>
              <a:defRPr/>
            </a:pPr>
            <a:r>
              <a:rPr lang="en-US" dirty="0">
                <a:sym typeface="Symbol" charset="0"/>
              </a:rPr>
              <a:t>Exit pressure = ambient pressure</a:t>
            </a:r>
          </a:p>
          <a:p>
            <a:pPr marL="687388" lvl="1" indent="-282575">
              <a:tabLst/>
              <a:defRPr/>
            </a:pPr>
            <a:r>
              <a:rPr lang="en-US" dirty="0">
                <a:sym typeface="Symbol" charset="0"/>
              </a:rPr>
              <a:t>A large mass of gas is accelerated by a small u</a:t>
            </a:r>
          </a:p>
          <a:p>
            <a:pPr marL="290513" indent="-290513">
              <a:tabLst/>
              <a:defRPr/>
            </a:pPr>
            <a:r>
              <a:rPr lang="en-US" dirty="0">
                <a:cs typeface="+mn-cs"/>
                <a:sym typeface="Symbol" charset="0"/>
              </a:rPr>
              <a:t>Two types of efficiencies for propulsion systems - thermal efficiency and propulsive efficiency (product of the two = overall efficiency, which is the most important figure of merit)</a:t>
            </a:r>
          </a:p>
          <a:p>
            <a:pPr marL="290513" indent="-290513">
              <a:tabLst/>
              <a:defRPr/>
            </a:pPr>
            <a:r>
              <a:rPr lang="en-US" dirty="0">
                <a:cs typeface="+mn-cs"/>
                <a:sym typeface="Symbol" charset="0"/>
              </a:rPr>
              <a:t>Definitions - specific thrust, thrust specific fuel consumption, specific impulse</a:t>
            </a:r>
          </a:p>
          <a:p>
            <a:pPr marL="290513" indent="-290513">
              <a:tabLst/>
              <a:defRPr/>
            </a:pPr>
            <a:r>
              <a:rPr lang="en-US" dirty="0">
                <a:cs typeface="+mn-cs"/>
                <a:sym typeface="Symbol" charset="0"/>
              </a:rPr>
              <a:t>Range of an aircraft depends critically on overall efficiency - effect more severe than in ground vehicles, because aircraft must generate enough lift (thus thrust, thus required fuel flow) to carry entire fuel load at first part of flight</a:t>
            </a:r>
          </a:p>
          <a:p>
            <a:pPr marL="290513" indent="-290513">
              <a:tabLst/>
              <a:defRPr/>
            </a:pPr>
            <a:endParaRPr lang="en-US" sz="2000" dirty="0">
              <a:cs typeface="+mn-c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454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 dirty="0"/>
          </a:p>
        </p:txBody>
      </p:sp>
      <p:pic>
        <p:nvPicPr>
          <p:cNvPr id="1443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>
            <a:fillRect/>
          </a:stretch>
        </p:blipFill>
        <p:spPr bwMode="auto">
          <a:xfrm>
            <a:off x="5432425" y="604838"/>
            <a:ext cx="2603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4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gas turbines?</a:t>
            </a:r>
          </a:p>
        </p:txBody>
      </p:sp>
      <p:sp>
        <p:nvSpPr>
          <p:cNvPr id="1443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37713"/>
            <a:ext cx="4762818" cy="3776663"/>
          </a:xfrm>
        </p:spPr>
        <p:txBody>
          <a:bodyPr/>
          <a:lstStyle/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GE CT7-8 </a:t>
            </a:r>
            <a:r>
              <a:rPr lang="en-US" sz="1800" dirty="0" err="1">
                <a:cs typeface="+mn-cs"/>
              </a:rPr>
              <a:t>turboshaft</a:t>
            </a:r>
            <a:r>
              <a:rPr lang="en-US" sz="1800" dirty="0">
                <a:cs typeface="+mn-cs"/>
              </a:rPr>
              <a:t> (used in helicopters)</a:t>
            </a:r>
          </a:p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  <a:hlinkClick r:id="rId4"/>
              </a:rPr>
              <a:t>https://www.geaviation.com/commercial/engines/ct7-engine</a:t>
            </a:r>
            <a:endParaRPr lang="en-US" sz="1800" dirty="0">
              <a:cs typeface="+mn-cs"/>
            </a:endParaRPr>
          </a:p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Compressor/turbine stages: 6/4</a:t>
            </a:r>
          </a:p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Diameter 26</a:t>
            </a:r>
            <a:r>
              <a:rPr lang="ja-JP" altLang="en-US" sz="1800" dirty="0">
                <a:cs typeface="+mn-cs"/>
              </a:rPr>
              <a:t>”</a:t>
            </a:r>
            <a:r>
              <a:rPr lang="en-US" sz="1800" dirty="0">
                <a:cs typeface="+mn-cs"/>
              </a:rPr>
              <a:t>, Length 48.8</a:t>
            </a:r>
            <a:r>
              <a:rPr lang="ja-JP" altLang="en-US" sz="1800" dirty="0">
                <a:cs typeface="+mn-cs"/>
              </a:rPr>
              <a:t>”</a:t>
            </a:r>
            <a:r>
              <a:rPr lang="en-US" sz="1800" dirty="0">
                <a:cs typeface="+mn-cs"/>
              </a:rPr>
              <a:t> = 426 liters = 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5.9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/liter</a:t>
            </a:r>
            <a:endParaRPr lang="en-US" sz="1800" dirty="0">
              <a:cs typeface="+mn-cs"/>
            </a:endParaRPr>
          </a:p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Dry Weight 537 </a:t>
            </a:r>
            <a:r>
              <a:rPr lang="en-US" sz="1800" dirty="0" err="1">
                <a:cs typeface="+mn-cs"/>
              </a:rPr>
              <a:t>lb</a:t>
            </a:r>
            <a:r>
              <a:rPr lang="en-US" sz="1800" dirty="0">
                <a:cs typeface="+mn-cs"/>
              </a:rPr>
              <a:t>, max. power 2,634 </a:t>
            </a:r>
            <a:r>
              <a:rPr lang="en-US" sz="1800" dirty="0" err="1">
                <a:cs typeface="+mn-cs"/>
              </a:rPr>
              <a:t>hp</a:t>
            </a:r>
            <a:r>
              <a:rPr lang="en-US" sz="1800" dirty="0">
                <a:cs typeface="+mn-cs"/>
              </a:rPr>
              <a:t> (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power/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wt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= 4.7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lb</a:t>
            </a:r>
            <a:r>
              <a:rPr lang="en-US" sz="1800" dirty="0">
                <a:cs typeface="+mn-cs"/>
              </a:rPr>
              <a:t>)</a:t>
            </a:r>
          </a:p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Pressure ratio at max. power: 21 (ratio per stage = 21</a:t>
            </a:r>
            <a:r>
              <a:rPr lang="en-US" sz="1800" baseline="30000" dirty="0">
                <a:cs typeface="+mn-cs"/>
              </a:rPr>
              <a:t>1/6</a:t>
            </a:r>
            <a:r>
              <a:rPr lang="en-US" sz="1800" dirty="0">
                <a:cs typeface="+mn-cs"/>
              </a:rPr>
              <a:t> = 1.66) </a:t>
            </a:r>
          </a:p>
          <a:p>
            <a:pPr marL="292100" indent="-292100"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Specific fuel consumption at max. power: 0.452 (units not given; if </a:t>
            </a:r>
            <a:r>
              <a:rPr lang="en-US" sz="1800" dirty="0" err="1">
                <a:cs typeface="+mn-cs"/>
              </a:rPr>
              <a:t>lb</a:t>
            </a:r>
            <a:r>
              <a:rPr lang="en-US" sz="1800" dirty="0">
                <a:cs typeface="+mn-cs"/>
              </a:rPr>
              <a:t>/</a:t>
            </a:r>
            <a:r>
              <a:rPr lang="en-US" sz="1800" dirty="0" err="1">
                <a:cs typeface="+mn-cs"/>
              </a:rPr>
              <a:t>hp-hr</a:t>
            </a:r>
            <a:r>
              <a:rPr lang="en-US" sz="1800" dirty="0">
                <a:cs typeface="+mn-cs"/>
              </a:rPr>
              <a:t> then corresponds to 29.3% efficiency)</a:t>
            </a:r>
          </a:p>
        </p:txBody>
      </p:sp>
      <p:sp>
        <p:nvSpPr>
          <p:cNvPr id="1443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53352" y="2852256"/>
            <a:ext cx="4435475" cy="375285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tabLst>
                <a:tab pos="230188" algn="l"/>
                <a:tab pos="571500" algn="l"/>
                <a:tab pos="1092200" algn="l"/>
                <a:tab pos="1595438" algn="l"/>
              </a:tabLst>
              <a:defRPr/>
            </a:pPr>
            <a:r>
              <a:rPr lang="en-US" sz="1800" dirty="0">
                <a:cs typeface="+mn-cs"/>
              </a:rPr>
              <a:t>Cummins QSK60-2850 4-stroke </a:t>
            </a:r>
            <a:r>
              <a:rPr lang="en-US" sz="1800" dirty="0">
                <a:latin typeface="ArialMT" charset="0"/>
                <a:cs typeface="+mn-cs"/>
              </a:rPr>
              <a:t>60.0 liter (3,672 in</a:t>
            </a:r>
            <a:r>
              <a:rPr lang="en-US" sz="1800" baseline="30000" dirty="0">
                <a:latin typeface="ArialMT" charset="0"/>
                <a:cs typeface="+mn-cs"/>
              </a:rPr>
              <a:t>3</a:t>
            </a:r>
            <a:r>
              <a:rPr lang="en-US" sz="1800" dirty="0">
                <a:latin typeface="ArialMT" charset="0"/>
                <a:cs typeface="+mn-cs"/>
              </a:rPr>
              <a:t>)</a:t>
            </a:r>
            <a:r>
              <a:rPr lang="en-US" sz="1800" dirty="0">
                <a:cs typeface="+mn-cs"/>
              </a:rPr>
              <a:t> V-16 2-stage turbocharged diesel (used in mining trucks)</a:t>
            </a:r>
          </a:p>
          <a:p>
            <a:pPr marL="230188" indent="-230188">
              <a:lnSpc>
                <a:spcPct val="90000"/>
              </a:lnSpc>
              <a:tabLst>
                <a:tab pos="230188" algn="l"/>
                <a:tab pos="571500" algn="l"/>
                <a:tab pos="1092200" algn="l"/>
                <a:tab pos="1595438" algn="l"/>
              </a:tabLst>
              <a:defRPr/>
            </a:pPr>
            <a:r>
              <a:rPr lang="en-US" sz="1800" dirty="0">
                <a:cs typeface="+mn-cs"/>
                <a:hlinkClick r:id="rId5"/>
              </a:rPr>
              <a:t>https://mart.cummins.com/imagelibrary/data/assetfiles/0032422.pdf</a:t>
            </a:r>
            <a:endParaRPr lang="en-US" sz="1800" dirty="0">
              <a:cs typeface="+mn-cs"/>
            </a:endParaRPr>
          </a:p>
          <a:p>
            <a:pPr marL="230188" indent="-230188">
              <a:lnSpc>
                <a:spcPct val="90000"/>
              </a:lnSpc>
              <a:tabLst>
                <a:tab pos="230188" algn="l"/>
                <a:tab pos="571500" algn="l"/>
                <a:tab pos="1092200" algn="l"/>
                <a:tab pos="1595438" algn="l"/>
              </a:tabLst>
              <a:defRPr/>
            </a:pPr>
            <a:r>
              <a:rPr lang="en-US" sz="1800" dirty="0">
                <a:cs typeface="+mn-cs"/>
              </a:rPr>
              <a:t>2.93 m long x 1.58 m wide x 2.31 m high = 10,700 liters = 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0.27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/liter</a:t>
            </a:r>
          </a:p>
          <a:p>
            <a:pPr marL="230188" indent="-230188">
              <a:lnSpc>
                <a:spcPct val="90000"/>
              </a:lnSpc>
              <a:tabLst>
                <a:tab pos="230188" algn="l"/>
                <a:tab pos="571500" algn="l"/>
                <a:tab pos="1092200" algn="l"/>
                <a:tab pos="1595438" algn="l"/>
              </a:tabLst>
              <a:defRPr/>
            </a:pPr>
            <a:r>
              <a:rPr lang="en-US" sz="1800" dirty="0">
                <a:cs typeface="+mn-cs"/>
              </a:rPr>
              <a:t>Dry weight 21,207 </a:t>
            </a:r>
            <a:r>
              <a:rPr lang="en-US" sz="1800" dirty="0" err="1">
                <a:cs typeface="+mn-cs"/>
              </a:rPr>
              <a:t>lb</a:t>
            </a:r>
            <a:r>
              <a:rPr lang="en-US" sz="1800" dirty="0">
                <a:cs typeface="+mn-cs"/>
              </a:rPr>
              <a:t>, 2850 </a:t>
            </a:r>
            <a:r>
              <a:rPr lang="en-US" sz="1800" dirty="0" err="1">
                <a:cs typeface="+mn-cs"/>
              </a:rPr>
              <a:t>hp</a:t>
            </a:r>
            <a:r>
              <a:rPr lang="en-US" sz="1800" dirty="0">
                <a:cs typeface="+mn-cs"/>
              </a:rPr>
              <a:t> at 1900 RPM (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power/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wt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= 0.134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lb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= 35x lower than gas turbine</a:t>
            </a:r>
            <a:r>
              <a:rPr lang="en-US" sz="1800" dirty="0">
                <a:cs typeface="+mn-cs"/>
              </a:rPr>
              <a:t>)</a:t>
            </a:r>
            <a:endParaRPr lang="en-US" sz="1800" dirty="0">
              <a:latin typeface="ArialMT" charset="0"/>
              <a:cs typeface="+mn-cs"/>
            </a:endParaRPr>
          </a:p>
          <a:p>
            <a:pPr marL="230188" indent="-230188">
              <a:lnSpc>
                <a:spcPct val="90000"/>
              </a:lnSpc>
              <a:tabLst>
                <a:tab pos="230188" algn="l"/>
                <a:tab pos="571500" algn="l"/>
                <a:tab pos="1092200" algn="l"/>
                <a:tab pos="1595438" algn="l"/>
              </a:tabLst>
              <a:defRPr/>
            </a:pPr>
            <a:r>
              <a:rPr lang="en-US" sz="1800" dirty="0">
                <a:cs typeface="+mn-cs"/>
              </a:rPr>
              <a:t>BMEP = 22.1 </a:t>
            </a:r>
            <a:r>
              <a:rPr lang="en-US" sz="1800" dirty="0" err="1">
                <a:cs typeface="+mn-cs"/>
              </a:rPr>
              <a:t>atm</a:t>
            </a:r>
            <a:r>
              <a:rPr lang="en-US" sz="1800" dirty="0">
                <a:cs typeface="+mn-cs"/>
              </a:rPr>
              <a:t> </a:t>
            </a:r>
          </a:p>
          <a:p>
            <a:pPr marL="230188" indent="-230188">
              <a:lnSpc>
                <a:spcPct val="90000"/>
              </a:lnSpc>
              <a:tabLst>
                <a:tab pos="230188" algn="l"/>
                <a:tab pos="571500" algn="l"/>
                <a:tab pos="1092200" algn="l"/>
                <a:tab pos="1595438" algn="l"/>
              </a:tabLst>
              <a:defRPr/>
            </a:pPr>
            <a:r>
              <a:rPr lang="en-US" sz="1800" dirty="0">
                <a:cs typeface="+mn-cs"/>
              </a:rPr>
              <a:t>Volume compression ratio ??? (not given)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6378"/>
          <a:stretch/>
        </p:blipFill>
        <p:spPr>
          <a:xfrm>
            <a:off x="500506" y="744871"/>
            <a:ext cx="3824194" cy="20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92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45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8425" y="557213"/>
            <a:ext cx="4367213" cy="5930900"/>
          </a:xfrm>
        </p:spPr>
        <p:txBody>
          <a:bodyPr/>
          <a:lstStyle/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  <a:p>
            <a:pPr>
              <a:defRPr/>
            </a:pPr>
            <a:endParaRPr lang="en-US" sz="1500" dirty="0">
              <a:cs typeface="+mn-cs"/>
            </a:endParaRPr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57577" y="3013159"/>
            <a:ext cx="4498975" cy="3732213"/>
          </a:xfrm>
        </p:spPr>
        <p:txBody>
          <a:bodyPr/>
          <a:lstStyle/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 err="1">
                <a:cs typeface="+mn-cs"/>
              </a:rPr>
              <a:t>NuCellSys</a:t>
            </a:r>
            <a:r>
              <a:rPr lang="en-US" sz="1800" dirty="0">
                <a:cs typeface="+mn-cs"/>
              </a:rPr>
              <a:t> HY-80 </a:t>
            </a:r>
            <a:r>
              <a:rPr lang="ja-JP" altLang="en-US" sz="1800" dirty="0">
                <a:cs typeface="+mn-cs"/>
              </a:rPr>
              <a:t>“</a:t>
            </a:r>
            <a:r>
              <a:rPr lang="en-US" sz="1800" dirty="0">
                <a:cs typeface="+mn-cs"/>
              </a:rPr>
              <a:t>Fuel cell engine</a:t>
            </a:r>
            <a:r>
              <a:rPr lang="ja-JP" altLang="en-US" sz="1800" dirty="0">
                <a:cs typeface="+mn-cs"/>
              </a:rPr>
              <a:t>”</a:t>
            </a:r>
            <a:r>
              <a:rPr lang="en-US" altLang="ja-JP" sz="1800" dirty="0">
                <a:cs typeface="+mn-cs"/>
              </a:rPr>
              <a:t> (specs no longer on-line)</a:t>
            </a:r>
            <a:endParaRPr lang="en-US" sz="1800" dirty="0">
              <a:cs typeface="+mn-cs"/>
            </a:endParaRPr>
          </a:p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Volume 220 liters = 0.41 </a:t>
            </a:r>
            <a:r>
              <a:rPr lang="en-US" sz="1800" dirty="0" err="1">
                <a:cs typeface="+mn-cs"/>
              </a:rPr>
              <a:t>hp</a:t>
            </a:r>
            <a:r>
              <a:rPr lang="en-US" sz="1800" dirty="0">
                <a:cs typeface="+mn-cs"/>
              </a:rPr>
              <a:t>/liter</a:t>
            </a:r>
          </a:p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91 </a:t>
            </a:r>
            <a:r>
              <a:rPr lang="en-US" sz="1800" dirty="0" err="1">
                <a:cs typeface="+mn-cs"/>
              </a:rPr>
              <a:t>hp</a:t>
            </a:r>
            <a:r>
              <a:rPr lang="en-US" sz="1800" dirty="0">
                <a:cs typeface="+mn-cs"/>
              </a:rPr>
              <a:t>, 485 lb. (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power/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wt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= 0.19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lb</a:t>
            </a:r>
            <a:r>
              <a:rPr lang="en-US" sz="1800" dirty="0">
                <a:cs typeface="+mn-cs"/>
              </a:rPr>
              <a:t>)</a:t>
            </a:r>
          </a:p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solidFill>
                  <a:schemeClr val="hlink"/>
                </a:solidFill>
                <a:cs typeface="+mn-cs"/>
              </a:rPr>
              <a:t>41% efficiency (fuel to electricity) at max. power; up to 58% at lower power</a:t>
            </a:r>
          </a:p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cs typeface="+mn-cs"/>
              </a:rPr>
              <a:t>Uses hydrogen - NOT hydrocarbons</a:t>
            </a:r>
          </a:p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solidFill>
                  <a:schemeClr val="hlink"/>
                </a:solidFill>
                <a:cs typeface="+mn-cs"/>
              </a:rPr>
              <a:t>Does NOT include electric drive system</a:t>
            </a:r>
            <a:r>
              <a:rPr lang="en-US" sz="1800" dirty="0">
                <a:cs typeface="+mn-cs"/>
              </a:rPr>
              <a:t> (≈ 0.40 </a:t>
            </a:r>
            <a:r>
              <a:rPr lang="en-US" sz="1800" dirty="0" err="1">
                <a:cs typeface="+mn-cs"/>
              </a:rPr>
              <a:t>hp</a:t>
            </a:r>
            <a:r>
              <a:rPr lang="en-US" sz="1800" dirty="0">
                <a:cs typeface="+mn-cs"/>
              </a:rPr>
              <a:t>/</a:t>
            </a:r>
            <a:r>
              <a:rPr lang="en-US" sz="1800" dirty="0" err="1">
                <a:cs typeface="+mn-cs"/>
              </a:rPr>
              <a:t>lb</a:t>
            </a:r>
            <a:r>
              <a:rPr lang="en-US" sz="1800" dirty="0">
                <a:cs typeface="+mn-cs"/>
              </a:rPr>
              <a:t>) at ≈ 90% electrical to mechanical efficiency </a:t>
            </a:r>
          </a:p>
          <a:p>
            <a:pPr marL="292100" indent="-292100">
              <a:lnSpc>
                <a:spcPct val="90000"/>
              </a:lnSpc>
              <a:tabLst>
                <a:tab pos="292100" algn="l"/>
                <a:tab pos="571500" algn="l"/>
                <a:tab pos="1092200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  <a:cs typeface="+mn-cs"/>
              </a:rPr>
              <a:t>Fuel cell + motor overall 0.13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lb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at 37% efficiency, not including H</a:t>
            </a:r>
            <a:r>
              <a:rPr lang="en-US" sz="1800" baseline="-25000" dirty="0">
                <a:solidFill>
                  <a:schemeClr val="accent2"/>
                </a:solidFill>
                <a:cs typeface="+mn-cs"/>
              </a:rPr>
              <a:t>2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storage</a:t>
            </a:r>
          </a:p>
        </p:txBody>
      </p:sp>
      <p:pic>
        <p:nvPicPr>
          <p:cNvPr id="1445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3101" r="12048" b="2325"/>
          <a:stretch>
            <a:fillRect/>
          </a:stretch>
        </p:blipFill>
        <p:spPr bwMode="auto">
          <a:xfrm>
            <a:off x="4753879" y="671513"/>
            <a:ext cx="3445559" cy="24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45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gas turbines?</a:t>
            </a:r>
          </a:p>
        </p:txBody>
      </p:sp>
      <p:sp>
        <p:nvSpPr>
          <p:cNvPr id="1445895" name="Rectangle 7"/>
          <p:cNvSpPr>
            <a:spLocks noChangeArrowheads="1"/>
          </p:cNvSpPr>
          <p:nvPr/>
        </p:nvSpPr>
        <p:spPr bwMode="auto">
          <a:xfrm>
            <a:off x="7938" y="3190875"/>
            <a:ext cx="450143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Pratt &amp; Whitney R-2800 46 liter (2800 in</a:t>
            </a:r>
            <a:r>
              <a:rPr lang="en-US" sz="1800" baseline="30000" dirty="0">
                <a:solidFill>
                  <a:schemeClr val="tx1"/>
                </a:solidFill>
                <a:latin typeface="Helvetica" charset="0"/>
                <a:cs typeface="+mn-cs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) 18-cyl. 4-stroke supercharged gasoline engine (used in WWII aircraft)</a:t>
            </a:r>
          </a:p>
          <a:p>
            <a:pPr marL="228600" indent="-22860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Total volume 53</a:t>
            </a:r>
            <a:r>
              <a:rPr lang="ja-JP" alt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”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cs typeface="+mn-cs"/>
              </a:rPr>
              <a:t>dia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 x 81</a:t>
            </a:r>
            <a:r>
              <a:rPr lang="ja-JP" alt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Helvetica" charset="0"/>
                <a:cs typeface="+mn-cs"/>
              </a:rPr>
              <a:t> length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 = 2927 liters = 0.72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cs typeface="+mn-cs"/>
              </a:rPr>
              <a:t>hp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/liter</a:t>
            </a:r>
          </a:p>
          <a:p>
            <a:pPr marL="228600" indent="-22860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2100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cs typeface="+mn-cs"/>
              </a:rPr>
              <a:t>hp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 @ 2700 RPM</a:t>
            </a:r>
          </a:p>
          <a:p>
            <a:pPr marL="228600" indent="-22860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Dry weight 2360 lb. (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cs typeface="+mn-cs"/>
              </a:rPr>
              <a:t>power/</a:t>
            </a:r>
            <a:r>
              <a:rPr lang="en-US" sz="1800" dirty="0" err="1">
                <a:solidFill>
                  <a:schemeClr val="accent2"/>
                </a:solidFill>
                <a:latin typeface="Helvetica" charset="0"/>
                <a:cs typeface="+mn-cs"/>
              </a:rPr>
              <a:t>wt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cs typeface="+mn-cs"/>
              </a:rPr>
              <a:t> = 0.89 </a:t>
            </a:r>
            <a:r>
              <a:rPr lang="en-US" sz="1800" dirty="0" err="1">
                <a:solidFill>
                  <a:schemeClr val="accent2"/>
                </a:solidFill>
                <a:latin typeface="Helvetica" charset="0"/>
                <a:cs typeface="+mn-cs"/>
              </a:rPr>
              <a:t>hp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cs typeface="+mn-cs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latin typeface="Helvetica" charset="0"/>
                <a:cs typeface="+mn-cs"/>
              </a:rPr>
              <a:t>lb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cs typeface="+mn-cs"/>
              </a:rPr>
              <a:t> = 5.3x lower than gas turbine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)</a:t>
            </a:r>
          </a:p>
          <a:p>
            <a:pPr marL="228600" indent="-22860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BMEP = 14.9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cs typeface="+mn-cs"/>
              </a:rPr>
              <a:t>atm</a:t>
            </a:r>
            <a:endParaRPr lang="en-US" sz="1800" dirty="0">
              <a:solidFill>
                <a:schemeClr val="tx1"/>
              </a:solidFill>
              <a:latin typeface="Helvetica" charset="0"/>
              <a:cs typeface="+mn-cs"/>
            </a:endParaRPr>
          </a:p>
          <a:p>
            <a:pPr marL="228600" indent="-22860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+mn-cs"/>
              </a:rPr>
              <a:t>Volume compression ratio 6.8:1 (= pressure ratio 14.6 if isentropic)</a:t>
            </a:r>
          </a:p>
        </p:txBody>
      </p:sp>
      <p:pic>
        <p:nvPicPr>
          <p:cNvPr id="2" name="Picture 1" descr="Pratt_&amp;_Whitney_R-2800_Engine_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 b="17099"/>
          <a:stretch/>
        </p:blipFill>
        <p:spPr>
          <a:xfrm>
            <a:off x="781275" y="652450"/>
            <a:ext cx="2644448" cy="25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5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gas turbines?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" y="642690"/>
            <a:ext cx="8893175" cy="6078537"/>
          </a:xfrm>
        </p:spPr>
        <p:txBody>
          <a:bodyPr/>
          <a:lstStyle/>
          <a:p>
            <a:pPr marL="292100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>
                <a:cs typeface="+mn-cs"/>
              </a:rPr>
              <a:t>Why do gas turbines have much higher power/weight &amp; power/volume than reciprocating engines? 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More air can be processed</a:t>
            </a:r>
            <a:r>
              <a:rPr lang="en-US" dirty="0">
                <a:cs typeface="+mn-cs"/>
              </a:rPr>
              <a:t> since steady flow, not start/stop </a:t>
            </a:r>
          </a:p>
          <a:p>
            <a:pPr marL="749300" lvl="1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More air </a:t>
            </a:r>
            <a:r>
              <a:rPr lang="en-US" dirty="0">
                <a:sym typeface="Symbol" charset="0"/>
              </a:rPr>
              <a:t> more fuel can be burned</a:t>
            </a:r>
          </a:p>
          <a:p>
            <a:pPr marL="749300" lvl="1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More fuel </a:t>
            </a:r>
            <a:r>
              <a:rPr lang="en-US" dirty="0">
                <a:sym typeface="Symbol" charset="0"/>
              </a:rPr>
              <a:t> more heat release</a:t>
            </a:r>
          </a:p>
          <a:p>
            <a:pPr marL="749300" lvl="1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More heat </a:t>
            </a:r>
            <a:r>
              <a:rPr lang="en-US" dirty="0">
                <a:sym typeface="Symbol" charset="0"/>
              </a:rPr>
              <a:t> more work (if thermal efficiency similar)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776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gas turbines?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" y="615468"/>
            <a:ext cx="8893175" cy="6078537"/>
          </a:xfrm>
        </p:spPr>
        <p:txBody>
          <a:bodyPr/>
          <a:lstStyle/>
          <a:p>
            <a:pPr marL="292100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>
                <a:cs typeface="+mn-cs"/>
              </a:rPr>
              <a:t>Disadvantages</a:t>
            </a:r>
          </a:p>
          <a:p>
            <a:pPr marL="685800" lvl="1" indent="-2794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>
                <a:solidFill>
                  <a:srgbClr val="ED181E"/>
                </a:solidFill>
              </a:rPr>
              <a:t>Compressor</a:t>
            </a:r>
            <a:r>
              <a:rPr lang="en-US" dirty="0"/>
              <a:t> is a </a:t>
            </a:r>
            <a:r>
              <a:rPr lang="en-US" dirty="0">
                <a:solidFill>
                  <a:schemeClr val="accent2"/>
                </a:solidFill>
              </a:rPr>
              <a:t>dynamic</a:t>
            </a:r>
            <a:r>
              <a:rPr lang="en-US" dirty="0"/>
              <a:t> device that pushes gas from low pressure (P) to high P without positive sealing like piston/cylinder</a:t>
            </a:r>
          </a:p>
          <a:p>
            <a:pPr marL="1092200" lvl="2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Requires very precise aerodynamics</a:t>
            </a:r>
          </a:p>
          <a:p>
            <a:pPr marL="1092200" lvl="2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Requires blade speeds ≈ sound speed, otherwise gas flows back to low P faster than compressor can push it to high P</a:t>
            </a:r>
          </a:p>
          <a:p>
            <a:pPr marL="1092200" lvl="2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Each stage can provide only 2:1 or 3:1 pressure ratio - need many stages for large pressure ratio</a:t>
            </a:r>
          </a:p>
          <a:p>
            <a:pPr marL="685800" lvl="1" indent="-2794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Since steady flow, each component sees a constant temperature - </a:t>
            </a:r>
            <a:r>
              <a:rPr lang="en-US" dirty="0">
                <a:solidFill>
                  <a:srgbClr val="ED181E"/>
                </a:solidFill>
              </a:rPr>
              <a:t>turbine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stays hot continuously and must rotate at high speeds (high stress)</a:t>
            </a:r>
          </a:p>
          <a:p>
            <a:pPr marL="1092200" lvl="2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Severe materials and cooling engineering required (unlike reciprocating engine where components feel only </a:t>
            </a:r>
            <a:r>
              <a:rPr lang="en-US" dirty="0">
                <a:solidFill>
                  <a:schemeClr val="accent2"/>
                </a:solidFill>
              </a:rPr>
              <a:t>average gas temperature during cycle</a:t>
            </a:r>
            <a:r>
              <a:rPr lang="en-US" dirty="0"/>
              <a:t>)</a:t>
            </a:r>
          </a:p>
          <a:p>
            <a:pPr marL="1092200" lvl="2" indent="-2921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Turbine inlet temperature limit typically 1400˚C - limits fuel input</a:t>
            </a:r>
          </a:p>
          <a:p>
            <a:pPr marL="685800" lvl="1" indent="-279400">
              <a:tabLst>
                <a:tab pos="292100" algn="l"/>
                <a:tab pos="571500" algn="l"/>
                <a:tab pos="1028700" algn="l"/>
              </a:tabLst>
              <a:defRPr/>
            </a:pPr>
            <a:r>
              <a:rPr lang="en-US" dirty="0"/>
              <a:t>As a result, turbines require more maintenance &amp; are more expensive for same power</a:t>
            </a:r>
          </a:p>
        </p:txBody>
      </p:sp>
    </p:spTree>
    <p:extLst>
      <p:ext uri="{BB962C8B-B14F-4D97-AF65-F5344CB8AC3E}">
        <p14:creationId xmlns:p14="http://schemas.microsoft.com/office/powerpoint/2010/main" val="40211730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5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Thrust computation</a:t>
            </a:r>
          </a:p>
        </p:txBody>
      </p:sp>
      <p:sp>
        <p:nvSpPr>
          <p:cNvPr id="1451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In gas turbine and rocket propulsion we need THRUST (force acting on vehicle)</a:t>
            </a:r>
          </a:p>
          <a:p>
            <a:pPr>
              <a:defRPr/>
            </a:pPr>
            <a:r>
              <a:rPr lang="en-US" dirty="0">
                <a:cs typeface="+mn-cs"/>
              </a:rPr>
              <a:t>How much thrust can we get from a given amount of fuel?</a:t>
            </a:r>
          </a:p>
          <a:p>
            <a:pPr>
              <a:defRPr/>
            </a:pPr>
            <a:r>
              <a:rPr lang="en-US" dirty="0">
                <a:cs typeface="+mn-cs"/>
              </a:rPr>
              <a:t>Force = d(momentum)/d(time)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Force = pressure x area; momentum = mass flow x velocity</a:t>
            </a:r>
          </a:p>
          <a:p>
            <a:pPr>
              <a:defRPr/>
            </a:pPr>
            <a:r>
              <a:rPr lang="en-US" dirty="0">
                <a:cs typeface="+mn-cs"/>
              </a:rPr>
              <a:t>Goal of propulsion analysis is to compute exhaust velocity and pressure for a given thermodynamic cycle</a:t>
            </a:r>
          </a:p>
        </p:txBody>
      </p:sp>
    </p:spTree>
    <p:extLst>
      <p:ext uri="{BB962C8B-B14F-4D97-AF65-F5344CB8AC3E}">
        <p14:creationId xmlns:p14="http://schemas.microsoft.com/office/powerpoint/2010/main" val="22046775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5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709613"/>
            <a:ext cx="8559800" cy="5715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Control volume for thrust computation - </a:t>
            </a:r>
            <a:r>
              <a:rPr lang="en-US">
                <a:solidFill>
                  <a:srgbClr val="EF1F1D"/>
                </a:solidFill>
                <a:cs typeface="+mn-cs"/>
              </a:rPr>
              <a:t>in frame of reference moving with the engine</a:t>
            </a:r>
            <a:endParaRPr lang="en-US">
              <a:cs typeface="+mn-cs"/>
            </a:endParaRP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Thrust computation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835751"/>
              </p:ext>
            </p:extLst>
          </p:nvPr>
        </p:nvGraphicFramePr>
        <p:xfrm>
          <a:off x="173038" y="1541463"/>
          <a:ext cx="8859837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7" name="Picture" r:id="rId4" imgW="10147300" imgH="4775200" progId="Word.Picture.8">
                  <p:embed/>
                </p:oleObj>
              </mc:Choice>
              <mc:Fallback>
                <p:oleObj name="Picture" r:id="rId4" imgW="10147300" imgH="4775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541463"/>
                        <a:ext cx="8859837" cy="417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3531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AME 436 - Spring 2019 - Lecture 11 - Thrust and Aircraft Range</a:t>
            </a:r>
            <a:endParaRPr lang="en-US" sz="1600"/>
          </a:p>
        </p:txBody>
      </p:sp>
      <p:sp>
        <p:nvSpPr>
          <p:cNvPr id="145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104" y="696913"/>
            <a:ext cx="8686800" cy="57277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Newton</a:t>
            </a:r>
            <a:r>
              <a:rPr lang="fr-FR" altLang="ja-JP" dirty="0">
                <a:cs typeface="+mn-cs"/>
              </a:rPr>
              <a:t>'</a:t>
            </a:r>
            <a:r>
              <a:rPr lang="en-US" dirty="0">
                <a:cs typeface="+mn-cs"/>
              </a:rPr>
              <a:t>s 2nd law:  Force = rate of change of momentum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At takeoff 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= 0; for rocket no inlet so u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= 0 always</a:t>
            </a:r>
          </a:p>
          <a:p>
            <a:pPr>
              <a:defRPr/>
            </a:pPr>
            <a:r>
              <a:rPr lang="en-US" dirty="0">
                <a:cs typeface="+mn-cs"/>
              </a:rPr>
              <a:t>For hydrocarbon-air combustion FAR &lt;&lt; 1; typically 0.06 at stoichiometric, but maximum allowable FAR ≈ 0.03 due to turbine inlet temperature limitations (discussed later…)</a:t>
            </a:r>
          </a:p>
        </p:txBody>
      </p:sp>
      <p:graphicFrame>
        <p:nvGraphicFramePr>
          <p:cNvPr id="286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16809"/>
              </p:ext>
            </p:extLst>
          </p:nvPr>
        </p:nvGraphicFramePr>
        <p:xfrm>
          <a:off x="540787" y="1011549"/>
          <a:ext cx="83566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1" name="Equation" r:id="rId4" imgW="4787900" imgH="2260600" progId="Equation.3">
                  <p:embed/>
                </p:oleObj>
              </mc:Choice>
              <mc:Fallback>
                <p:oleObj name="Equation" r:id="rId4" imgW="4787900" imgH="226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87" y="1011549"/>
                        <a:ext cx="83566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Thrust computation - steady flight</a:t>
            </a:r>
          </a:p>
        </p:txBody>
      </p:sp>
      <p:sp>
        <p:nvSpPr>
          <p:cNvPr id="1455109" name="Rectangle 5"/>
          <p:cNvSpPr>
            <a:spLocks noChangeArrowheads="1"/>
          </p:cNvSpPr>
          <p:nvPr/>
        </p:nvSpPr>
        <p:spPr bwMode="auto">
          <a:xfrm>
            <a:off x="856043" y="3954151"/>
            <a:ext cx="4727575" cy="495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072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aul's presentations">
  <a:themeElements>
    <a:clrScheme name="">
      <a:dk1>
        <a:srgbClr val="010000"/>
      </a:dk1>
      <a:lt1>
        <a:srgbClr val="99CCFF"/>
      </a:lt1>
      <a:dk2>
        <a:srgbClr val="666633"/>
      </a:dk2>
      <a:lt2>
        <a:srgbClr val="969696"/>
      </a:lt2>
      <a:accent1>
        <a:srgbClr val="666633"/>
      </a:accent1>
      <a:accent2>
        <a:srgbClr val="0000CC"/>
      </a:accent2>
      <a:accent3>
        <a:srgbClr val="CAE2FF"/>
      </a:accent3>
      <a:accent4>
        <a:srgbClr val="010000"/>
      </a:accent4>
      <a:accent5>
        <a:srgbClr val="B8B8AD"/>
      </a:accent5>
      <a:accent6>
        <a:srgbClr val="0000B9"/>
      </a:accent6>
      <a:hlink>
        <a:srgbClr val="FF0000"/>
      </a:hlink>
      <a:folHlink>
        <a:srgbClr val="FFFF00"/>
      </a:folHlink>
    </a:clrScheme>
    <a:fontScheme name="Paul's presentation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aul's presentations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9299</TotalTime>
  <Words>2174</Words>
  <Application>Microsoft Macintosh PowerPoint</Application>
  <PresentationFormat>Letter Paper (8.5x11 in)</PresentationFormat>
  <Paragraphs>276</Paragraphs>
  <Slides>22</Slides>
  <Notes>22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4</vt:i4>
      </vt:variant>
    </vt:vector>
  </HeadingPairs>
  <TitlesOfParts>
    <vt:vector size="36" baseType="lpstr">
      <vt:lpstr>ArialMT</vt:lpstr>
      <vt:lpstr>Arial</vt:lpstr>
      <vt:lpstr>Garamond</vt:lpstr>
      <vt:lpstr>Helvetica</vt:lpstr>
      <vt:lpstr>Symbol</vt:lpstr>
      <vt:lpstr>Times New Roman</vt:lpstr>
      <vt:lpstr>Wingdings</vt:lpstr>
      <vt:lpstr>Paul's presentations</vt:lpstr>
      <vt:lpstr>Picture</vt:lpstr>
      <vt:lpstr>Equation</vt:lpstr>
      <vt:lpstr>AME 436  Energy and Propulsion </vt:lpstr>
      <vt:lpstr>Outline</vt:lpstr>
      <vt:lpstr>Why gas turbines?</vt:lpstr>
      <vt:lpstr>Why gas turbines?</vt:lpstr>
      <vt:lpstr>Why gas turbines?</vt:lpstr>
      <vt:lpstr>Why gas turbines?</vt:lpstr>
      <vt:lpstr>Thrust computation</vt:lpstr>
      <vt:lpstr>Thrust computation</vt:lpstr>
      <vt:lpstr>Thrust computation - steady flight</vt:lpstr>
      <vt:lpstr>Thrust computation</vt:lpstr>
      <vt:lpstr>1D momentum balance - constant-area duct </vt:lpstr>
      <vt:lpstr>Thrust computation</vt:lpstr>
      <vt:lpstr>Thrust computation</vt:lpstr>
      <vt:lpstr>Propulsive, thermal, overall efficiency</vt:lpstr>
      <vt:lpstr>Propulsive, thermal, overall efficiency</vt:lpstr>
      <vt:lpstr>Other performance parameters</vt:lpstr>
      <vt:lpstr>Other performance parameters</vt:lpstr>
      <vt:lpstr>Breguet range equation</vt:lpstr>
      <vt:lpstr>Rocket equation</vt:lpstr>
      <vt:lpstr>Breguet &amp; rocket equations - comments</vt:lpstr>
      <vt:lpstr>Examples</vt:lpstr>
      <vt:lpstr>Summary</vt:lpstr>
      <vt:lpstr>Ronney (1998)</vt:lpstr>
      <vt:lpstr>Ju, Masuya, Ronney 1998 on-line</vt:lpstr>
      <vt:lpstr>Planck abs coeff</vt:lpstr>
      <vt:lpstr>Flammability limits in tubes</vt:lpstr>
    </vt:vector>
  </TitlesOfParts>
  <Company>USC 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 436  Energy and Propulsion </dc:title>
  <cp:lastModifiedBy>Paul Ronney</cp:lastModifiedBy>
  <cp:revision>190</cp:revision>
  <cp:lastPrinted>2015-03-12T14:23:11Z</cp:lastPrinted>
  <dcterms:modified xsi:type="dcterms:W3CDTF">2019-03-28T19:59:51Z</dcterms:modified>
</cp:coreProperties>
</file>