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819" r:id="rId2"/>
    <p:sldId id="820" r:id="rId3"/>
    <p:sldId id="825" r:id="rId4"/>
    <p:sldId id="826" r:id="rId5"/>
    <p:sldId id="821" r:id="rId6"/>
    <p:sldId id="822" r:id="rId7"/>
    <p:sldId id="823" r:id="rId8"/>
    <p:sldId id="824" r:id="rId9"/>
  </p:sldIdLst>
  <p:sldSz cx="9144000" cy="6858000" type="letter"/>
  <p:notesSz cx="6858000" cy="9144000"/>
  <p:custShowLst>
    <p:custShow name="Ronney (1998)" id="0">
      <p:sldLst/>
    </p:custShow>
    <p:custShow name="Ju, Masuya, Ronney 1998 on-line" id="1">
      <p:sldLst/>
    </p:custShow>
    <p:custShow name="Planck abs coeff" id="2">
      <p:sldLst/>
    </p:custShow>
    <p:custShow name="Flammability limits in tubes" id="3">
      <p:sldLst/>
    </p:custShow>
  </p:custShow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990000"/>
    <a:srgbClr val="CD0407"/>
    <a:srgbClr val="2F8B20"/>
    <a:srgbClr val="ED181E"/>
    <a:srgbClr val="EF1F1D"/>
    <a:srgbClr val="00B0B0"/>
    <a:srgbClr val="FFC20F"/>
    <a:srgbClr val="B5001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>
      <p:cViewPr varScale="1">
        <p:scale>
          <a:sx n="81" d="100"/>
          <a:sy n="81" d="100"/>
        </p:scale>
        <p:origin x="8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21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FA815A17-B16E-6E48-B937-EBE809555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50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79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4A17E37A-A5A8-7A4C-A02A-B6E47500B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6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13549-9906-CD44-804C-2C50BB03C3A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20A768-2C56-224E-B628-D58284BDCB9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13549-9906-CD44-804C-2C50BB03C3A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3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20A768-2C56-224E-B628-D58284BDCB9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3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10C15-B5FB-FF4E-9516-AD85591A1DA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68F3EB-506C-0349-BE18-B0D8A2BA84C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9EC640-138B-D748-AE3B-3A858650480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17A860-3D4C-174D-A7FA-C1BFA20832A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8077200" cy="12954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12430" tIns="56215" rIns="112430" bIns="56215"/>
          <a:lstStyle>
            <a:lvl1pPr>
              <a:defRPr sz="45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581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058988"/>
            <a:ext cx="8077200" cy="4113212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12430" tIns="56215" rIns="112430" bIns="56215"/>
          <a:lstStyle>
            <a:lvl1pPr marL="0" indent="0">
              <a:buFont typeface="Wingdings" charset="0"/>
              <a:buNone/>
              <a:defRPr sz="33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0587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55687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7200" y="152400"/>
            <a:ext cx="2184400" cy="6351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52400"/>
            <a:ext cx="6403975" cy="6351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6210572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879682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4189017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623888"/>
            <a:ext cx="4279900" cy="588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623888"/>
            <a:ext cx="4279900" cy="588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105760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1214721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477956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8525028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4590342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997475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1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623888"/>
            <a:ext cx="8712200" cy="58801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481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52400"/>
            <a:ext cx="8293100" cy="381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7481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2400"/>
            <a:ext cx="7772400" cy="355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kumimoji="0" sz="1800" b="1" smtClean="0">
                <a:solidFill>
                  <a:srgbClr val="990000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 sz="1600" dirty="0"/>
          </a:p>
        </p:txBody>
      </p:sp>
      <p:sp>
        <p:nvSpPr>
          <p:cNvPr id="374822" name="Text Box 38"/>
          <p:cNvSpPr txBox="1">
            <a:spLocks noChangeArrowheads="1"/>
          </p:cNvSpPr>
          <p:nvPr userDrawn="1"/>
        </p:nvSpPr>
        <p:spPr bwMode="auto">
          <a:xfrm>
            <a:off x="8534400" y="6350000"/>
            <a:ext cx="53091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fld id="{7673A838-7BA7-9D42-B804-7F37D14B267E}" type="slidenum">
              <a:rPr lang="en-US" sz="2200" b="0">
                <a:solidFill>
                  <a:srgbClr val="FFCC00"/>
                </a:solidFill>
                <a:effectLst/>
                <a:cs typeface="+mn-cs"/>
              </a:rPr>
              <a:pPr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2200" b="0" dirty="0">
              <a:solidFill>
                <a:srgbClr val="FFCC00"/>
              </a:solidFill>
              <a:effectLst/>
              <a:cs typeface="+mn-cs"/>
            </a:endParaRPr>
          </a:p>
        </p:txBody>
      </p:sp>
      <p:sp>
        <p:nvSpPr>
          <p:cNvPr id="9" name="Line 46"/>
          <p:cNvSpPr>
            <a:spLocks noChangeShapeType="1"/>
          </p:cNvSpPr>
          <p:nvPr userDrawn="1"/>
        </p:nvSpPr>
        <p:spPr bwMode="auto">
          <a:xfrm>
            <a:off x="253924" y="568693"/>
            <a:ext cx="8734425" cy="0"/>
          </a:xfrm>
          <a:prstGeom prst="line">
            <a:avLst/>
          </a:prstGeom>
          <a:noFill/>
          <a:ln w="38100" cmpd="sng">
            <a:solidFill>
              <a:srgbClr val="9B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47"/>
          <p:cNvSpPr>
            <a:spLocks noChangeShapeType="1"/>
          </p:cNvSpPr>
          <p:nvPr userDrawn="1"/>
        </p:nvSpPr>
        <p:spPr bwMode="auto">
          <a:xfrm>
            <a:off x="248826" y="602657"/>
            <a:ext cx="8740775" cy="4762"/>
          </a:xfrm>
          <a:prstGeom prst="line">
            <a:avLst/>
          </a:prstGeom>
          <a:noFill/>
          <a:ln w="38100" cmpd="sng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Formal_Viterbi_CardOn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43" y="21763"/>
            <a:ext cx="1826716" cy="522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sldNum="0" hdr="0" dt="0"/>
  <p:txStyles>
    <p:titleStyle>
      <a:lvl1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rgbClr val="990000"/>
          </a:solidFill>
          <a:effectLst/>
          <a:latin typeface="Arial"/>
          <a:ea typeface="+mj-ea"/>
          <a:cs typeface="Arial"/>
        </a:defRPr>
      </a:lvl1pPr>
      <a:lvl2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2pPr>
      <a:lvl3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3pPr>
      <a:lvl4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4pPr>
      <a:lvl5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5pPr>
      <a:lvl6pPr marL="4572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6pPr>
      <a:lvl7pPr marL="9144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7pPr>
      <a:lvl8pPr marL="13716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8pPr>
      <a:lvl9pPr marL="18288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9pPr>
    </p:titleStyle>
    <p:bodyStyle>
      <a:lvl1pPr marL="342900" indent="-342900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Font typeface="Wingdings" charset="0"/>
        <a:buChar char="Ø"/>
        <a:tabLst>
          <a:tab pos="342900" algn="l"/>
          <a:tab pos="571500" algn="l"/>
          <a:tab pos="1092200" algn="l"/>
        </a:tabLst>
        <a:defRPr kumimoji="1" sz="2200" b="0">
          <a:solidFill>
            <a:schemeClr val="tx1"/>
          </a:solidFill>
          <a:effectLst/>
          <a:latin typeface="Arial"/>
          <a:ea typeface="+mn-ea"/>
          <a:cs typeface="Arial"/>
        </a:defRPr>
      </a:lvl1pPr>
      <a:lvl2pPr marL="800100" indent="-342900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Font typeface="Wingdings" charset="0"/>
        <a:buChar char="Ø"/>
        <a:tabLst>
          <a:tab pos="342900" algn="l"/>
          <a:tab pos="571500" algn="l"/>
          <a:tab pos="1092200" algn="l"/>
        </a:tabLst>
        <a:defRPr kumimoji="1" sz="2000" b="0">
          <a:solidFill>
            <a:schemeClr val="tx1"/>
          </a:solidFill>
          <a:effectLst/>
          <a:latin typeface="Arial"/>
          <a:ea typeface="+mn-ea"/>
          <a:cs typeface="Arial"/>
        </a:defRPr>
      </a:lvl2pPr>
      <a:lvl3pPr marL="914400" indent="228600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800" b="0">
          <a:solidFill>
            <a:schemeClr val="tx1"/>
          </a:solidFill>
          <a:effectLst/>
          <a:latin typeface="Arial"/>
          <a:ea typeface="+mn-ea"/>
          <a:cs typeface="Arial"/>
        </a:defRPr>
      </a:lvl3pPr>
      <a:lvl4pPr marL="1600200" indent="-123825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Char char="•"/>
        <a:tabLst>
          <a:tab pos="342900" algn="l"/>
          <a:tab pos="571500" algn="l"/>
          <a:tab pos="1092200" algn="l"/>
        </a:tabLst>
        <a:defRPr kumimoji="1" sz="1600" b="0">
          <a:solidFill>
            <a:schemeClr val="tx1"/>
          </a:solidFill>
          <a:effectLst/>
          <a:latin typeface="Arial"/>
          <a:ea typeface="+mn-ea"/>
          <a:cs typeface="Arial"/>
        </a:defRPr>
      </a:lvl4pPr>
      <a:lvl5pPr marL="21859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400" b="0">
          <a:solidFill>
            <a:schemeClr val="tx1"/>
          </a:solidFill>
          <a:effectLst/>
          <a:latin typeface="Arial"/>
          <a:ea typeface="+mn-ea"/>
          <a:cs typeface="Arial"/>
        </a:defRPr>
      </a:lvl5pPr>
      <a:lvl6pPr marL="26431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31003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5575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40147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Survey question #1</a:t>
            </a:r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Which fuel contains the most energy per </a:t>
            </a:r>
            <a:r>
              <a:rPr lang="en-US" dirty="0">
                <a:solidFill>
                  <a:srgbClr val="FF0000"/>
                </a:solidFill>
              </a:rPr>
              <a:t>kg</a:t>
            </a:r>
            <a:r>
              <a:rPr lang="en-US" dirty="0"/>
              <a:t>?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a.  Gasoline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b.  Diesel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c.  Jet fuel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d.  They’re all the same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1213803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Survey question #1</a:t>
            </a:r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Which fuel contains the most energy per </a:t>
            </a:r>
            <a:r>
              <a:rPr lang="en-US" dirty="0">
                <a:solidFill>
                  <a:srgbClr val="FF0000"/>
                </a:solidFill>
              </a:rPr>
              <a:t>kg</a:t>
            </a:r>
            <a:r>
              <a:rPr lang="en-US" dirty="0"/>
              <a:t>?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a.  </a:t>
            </a:r>
            <a:r>
              <a:rPr lang="en-US" dirty="0">
                <a:solidFill>
                  <a:srgbClr val="F1F1EF"/>
                </a:solidFill>
              </a:rPr>
              <a:t>Gasoline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b.  </a:t>
            </a:r>
            <a:r>
              <a:rPr lang="en-US" dirty="0">
                <a:solidFill>
                  <a:srgbClr val="F1F1EF"/>
                </a:solidFill>
              </a:rPr>
              <a:t>Diesel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c.  </a:t>
            </a:r>
            <a:r>
              <a:rPr lang="en-US" dirty="0">
                <a:solidFill>
                  <a:srgbClr val="F1F1EF"/>
                </a:solidFill>
              </a:rPr>
              <a:t>Jet fuel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d.  </a:t>
            </a:r>
            <a:r>
              <a:rPr lang="en-US" dirty="0">
                <a:solidFill>
                  <a:srgbClr val="FF0000"/>
                </a:solidFill>
              </a:rPr>
              <a:t>They’re all the same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8922887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Survey question #2</a:t>
            </a:r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Which fuel contains the most energy per </a:t>
            </a:r>
            <a:r>
              <a:rPr lang="en-US" dirty="0">
                <a:solidFill>
                  <a:srgbClr val="FF0000"/>
                </a:solidFill>
              </a:rPr>
              <a:t>gallon</a:t>
            </a:r>
            <a:r>
              <a:rPr lang="en-US" dirty="0"/>
              <a:t>?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a.  Gasoline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b.  Diesel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c.  Jet fuel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d.  They’re all the same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45313368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Survey question #2</a:t>
            </a:r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Which fuel contains the most energy per </a:t>
            </a:r>
            <a:r>
              <a:rPr lang="en-US" dirty="0">
                <a:solidFill>
                  <a:srgbClr val="FF0000"/>
                </a:solidFill>
              </a:rPr>
              <a:t>gallon</a:t>
            </a:r>
            <a:r>
              <a:rPr lang="en-US" dirty="0"/>
              <a:t>?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a.  </a:t>
            </a:r>
            <a:r>
              <a:rPr lang="en-US" dirty="0">
                <a:solidFill>
                  <a:srgbClr val="F1F1EF"/>
                </a:solidFill>
              </a:rPr>
              <a:t>Gasoline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b. </a:t>
            </a:r>
            <a:r>
              <a:rPr lang="en-US" dirty="0">
                <a:solidFill>
                  <a:srgbClr val="FF0000"/>
                </a:solidFill>
              </a:rPr>
              <a:t> Diesel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c.  </a:t>
            </a:r>
            <a:r>
              <a:rPr lang="en-US" dirty="0">
                <a:solidFill>
                  <a:srgbClr val="FF0000"/>
                </a:solidFill>
              </a:rPr>
              <a:t>Jet fuel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d.  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They’re all the same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9165146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Survey question #3</a:t>
            </a:r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Of jet engines (gas turbines), diesel engines and gasoline engines, which one provides the most power per kg? 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a.    Jet           &gt; diesel      &gt; gasoline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b.    Diesel      &gt; jet            &gt; gasoline</a:t>
            </a:r>
          </a:p>
          <a:p>
            <a:pPr marL="914400" lvl="1" indent="-457200">
              <a:buFont typeface="Wingdings" charset="0"/>
              <a:buAutoNum type="alphaLcPeriod" startAt="3"/>
              <a:defRPr/>
            </a:pPr>
            <a:r>
              <a:rPr lang="en-US" dirty="0"/>
              <a:t>Gasoline  &gt; diesel      &gt; jet</a:t>
            </a:r>
          </a:p>
          <a:p>
            <a:pPr marL="914400" lvl="1" indent="-457200">
              <a:buFont typeface="Wingdings" charset="0"/>
              <a:buAutoNum type="alphaLcPeriod" startAt="3"/>
              <a:defRPr/>
            </a:pPr>
            <a:r>
              <a:rPr lang="en-US" dirty="0"/>
              <a:t>Jet            &gt; gasoline  &gt; diesel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e.    Diesel      &gt; gasoline  &gt; jet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880413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Survey question #3</a:t>
            </a:r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Of jet engines (gas turbines), diesel engines and gasoline engines, which provides the most power per kg? 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rgbClr val="F1F1EF"/>
                </a:solidFill>
              </a:rPr>
              <a:t>a. </a:t>
            </a:r>
            <a:r>
              <a:rPr lang="en-US" dirty="0"/>
              <a:t> 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Jet           &gt; diesel      &gt; gasoline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rgbClr val="F1F1EF"/>
                </a:solidFill>
              </a:rPr>
              <a:t>b.  Diesel      &gt; jet            &gt; gasoline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rgbClr val="F1F1EF"/>
                </a:solidFill>
              </a:rPr>
              <a:t>c.  Gasoline  &gt; diesel      &gt; jet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d.  Jet            &gt; gasoline  &gt; diesel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rgbClr val="F1F1EF"/>
                </a:solidFill>
              </a:rPr>
              <a:t>e.  Diesel      &gt; gasoline  &gt; jet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2661287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Survey question #4</a:t>
            </a:r>
            <a:endParaRPr lang="en-US" dirty="0"/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What will be the most commonly used vehicle energy source 20 years from now?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a.  Batteries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b.  Hydrogen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c.  Solar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d.  Biofuel (e.g. ethanol or bio-diesel)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e.  Conventional hydrocarbon fuels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f.   Something else (don’t tell anyone except me)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1208437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ChangeArrowheads="1"/>
          </p:cNvSpPr>
          <p:nvPr/>
        </p:nvSpPr>
        <p:spPr bwMode="auto">
          <a:xfrm>
            <a:off x="-561975" y="625475"/>
            <a:ext cx="317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7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Survey question #4</a:t>
            </a:r>
            <a:endParaRPr lang="en-US" dirty="0"/>
          </a:p>
        </p:txBody>
      </p:sp>
      <p:sp>
        <p:nvSpPr>
          <p:cNvPr id="2575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What will be the most commonly used vehicle energy source 20 years from now?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a.  Batteries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b.  Hydrogen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c.  Solar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d.  Biofuel (e.g. ethanol or bio-diesel)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e.  Conventional hydrocarbon fuels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F1F1EF"/>
                </a:solidFill>
              </a:rPr>
              <a:t>f.    Something else (don’t tell anyone except me)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536903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aul's presentations">
  <a:themeElements>
    <a:clrScheme name="">
      <a:dk1>
        <a:srgbClr val="010000"/>
      </a:dk1>
      <a:lt1>
        <a:srgbClr val="99CCFF"/>
      </a:lt1>
      <a:dk2>
        <a:srgbClr val="666633"/>
      </a:dk2>
      <a:lt2>
        <a:srgbClr val="969696"/>
      </a:lt2>
      <a:accent1>
        <a:srgbClr val="666633"/>
      </a:accent1>
      <a:accent2>
        <a:srgbClr val="0000CC"/>
      </a:accent2>
      <a:accent3>
        <a:srgbClr val="CAE2FF"/>
      </a:accent3>
      <a:accent4>
        <a:srgbClr val="010000"/>
      </a:accent4>
      <a:accent5>
        <a:srgbClr val="B8B8AD"/>
      </a:accent5>
      <a:accent6>
        <a:srgbClr val="0000B9"/>
      </a:accent6>
      <a:hlink>
        <a:srgbClr val="FF0000"/>
      </a:hlink>
      <a:folHlink>
        <a:srgbClr val="FFFF00"/>
      </a:folHlink>
    </a:clrScheme>
    <a:fontScheme name="Paul's presentations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aul's presentations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ul's presentations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ul's presentations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ul's presentations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9001</TotalTime>
  <Words>165</Words>
  <Application>Microsoft Macintosh PowerPoint</Application>
  <PresentationFormat>Letter Paper (8.5x11 in)</PresentationFormat>
  <Paragraphs>62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4</vt:i4>
      </vt:variant>
    </vt:vector>
  </HeadingPairs>
  <TitlesOfParts>
    <vt:vector size="17" baseType="lpstr">
      <vt:lpstr>Arial</vt:lpstr>
      <vt:lpstr>Helvetica</vt:lpstr>
      <vt:lpstr>Times New Roman</vt:lpstr>
      <vt:lpstr>Wingdings</vt:lpstr>
      <vt:lpstr>Paul's presentations</vt:lpstr>
      <vt:lpstr>Survey question #1</vt:lpstr>
      <vt:lpstr>Survey question #1</vt:lpstr>
      <vt:lpstr>Survey question #2</vt:lpstr>
      <vt:lpstr>Survey question #2</vt:lpstr>
      <vt:lpstr>Survey question #3</vt:lpstr>
      <vt:lpstr>Survey question #3</vt:lpstr>
      <vt:lpstr>Survey question #4</vt:lpstr>
      <vt:lpstr>Survey question #4</vt:lpstr>
      <vt:lpstr>Ronney (1998)</vt:lpstr>
      <vt:lpstr>Ju, Masuya, Ronney 1998 on-line</vt:lpstr>
      <vt:lpstr>Planck abs coeff</vt:lpstr>
      <vt:lpstr>Flammability limits in tubes</vt:lpstr>
    </vt:vector>
  </TitlesOfParts>
  <Manager/>
  <Company>USC AME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 436  Energy and Propulsion </dc:title>
  <dc:subject/>
  <dc:creator/>
  <cp:keywords/>
  <dc:description/>
  <cp:lastModifiedBy>Paul Ronney</cp:lastModifiedBy>
  <cp:revision>136</cp:revision>
  <cp:lastPrinted>2009-01-14T00:38:56Z</cp:lastPrinted>
  <dcterms:modified xsi:type="dcterms:W3CDTF">2019-01-10T18:02:25Z</dcterms:modified>
  <cp:category/>
</cp:coreProperties>
</file>